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2" r:id="rId2"/>
    <p:sldMasterId id="2147483714" r:id="rId3"/>
    <p:sldMasterId id="2147483738" r:id="rId4"/>
    <p:sldMasterId id="2147483763" r:id="rId5"/>
  </p:sldMasterIdLst>
  <p:notesMasterIdLst>
    <p:notesMasterId r:id="rId34"/>
  </p:notesMasterIdLst>
  <p:handoutMasterIdLst>
    <p:handoutMasterId r:id="rId35"/>
  </p:handoutMasterIdLst>
  <p:sldIdLst>
    <p:sldId id="702" r:id="rId6"/>
    <p:sldId id="705" r:id="rId7"/>
    <p:sldId id="722" r:id="rId8"/>
    <p:sldId id="723" r:id="rId9"/>
    <p:sldId id="767" r:id="rId10"/>
    <p:sldId id="733" r:id="rId11"/>
    <p:sldId id="707" r:id="rId12"/>
    <p:sldId id="766" r:id="rId13"/>
    <p:sldId id="717" r:id="rId14"/>
    <p:sldId id="768" r:id="rId15"/>
    <p:sldId id="740" r:id="rId16"/>
    <p:sldId id="761" r:id="rId17"/>
    <p:sldId id="757" r:id="rId18"/>
    <p:sldId id="762" r:id="rId19"/>
    <p:sldId id="763" r:id="rId20"/>
    <p:sldId id="758" r:id="rId21"/>
    <p:sldId id="759" r:id="rId22"/>
    <p:sldId id="667" r:id="rId23"/>
    <p:sldId id="726" r:id="rId24"/>
    <p:sldId id="709" r:id="rId25"/>
    <p:sldId id="741" r:id="rId26"/>
    <p:sldId id="742" r:id="rId27"/>
    <p:sldId id="756" r:id="rId28"/>
    <p:sldId id="744" r:id="rId29"/>
    <p:sldId id="745" r:id="rId30"/>
    <p:sldId id="605" r:id="rId31"/>
    <p:sldId id="714" r:id="rId32"/>
    <p:sldId id="753" r:id="rId33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clegg" initials="f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1" autoAdjust="0"/>
    <p:restoredTop sz="83732" autoAdjust="0"/>
  </p:normalViewPr>
  <p:slideViewPr>
    <p:cSldViewPr>
      <p:cViewPr>
        <p:scale>
          <a:sx n="75" d="100"/>
          <a:sy n="75" d="100"/>
        </p:scale>
        <p:origin x="-94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 b="0" smtClean="0"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b="0" smtClean="0"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 b="0" smtClean="0"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b="0" smtClean="0"/>
            </a:lvl1pPr>
          </a:lstStyle>
          <a:p>
            <a:pPr>
              <a:defRPr/>
            </a:pPr>
            <a:fld id="{83EC1A98-C4A4-4428-B23A-FEC5F8E8CC01}" type="slidenum">
              <a:rPr lang="fr-CA" altLang="en-US"/>
              <a:pPr>
                <a:defRPr/>
              </a:pPr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852349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b="0" smtClean="0"/>
            </a:lvl1pPr>
          </a:lstStyle>
          <a:p>
            <a:pPr>
              <a:defRPr/>
            </a:pPr>
            <a:fld id="{01FF5F29-3AA3-49F0-9343-B910A2FD5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525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feremr.com/2014/08/why-we-need-stronger-cell-phone_43.html" TargetMode="External"/><Relationship Id="rId3" Type="http://schemas.openxmlformats.org/officeDocument/2006/relationships/hyperlink" Target="https://ntp.niehs.nih.gov/results/areas/cellphones/index.html" TargetMode="External"/><Relationship Id="rId7" Type="http://schemas.openxmlformats.org/officeDocument/2006/relationships/hyperlink" Target="https://bioinitiative.org/conclusion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owerwatch.org.uk/science/studies.asp" TargetMode="External"/><Relationship Id="rId5" Type="http://schemas.openxmlformats.org/officeDocument/2006/relationships/hyperlink" Target="https://www.sciencedirect.com/science/article/pii/S0013935118300367?via%3Dihub" TargetMode="External"/><Relationship Id="rId4" Type="http://schemas.openxmlformats.org/officeDocument/2006/relationships/hyperlink" Target="https://doi.org/10.1016/j.envres.2018.01.037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78E3C-4B17-4142-A706-9DDCF17C099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767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Research for health effects, but new products that are hard wired - $66.6m - Msft, alphabet, apple; cisco; Samsung</a:t>
            </a:r>
          </a:p>
          <a:p>
            <a:endParaRPr lang="en-US" altLang="en-US" smtClean="0"/>
          </a:p>
          <a:p>
            <a:r>
              <a:rPr lang="en-US" altLang="en-US" smtClean="0"/>
              <a:t>Default settings – privacy on, wired on, lower radiation (routers and phones)</a:t>
            </a:r>
          </a:p>
          <a:p>
            <a:r>
              <a:rPr lang="en-US" altLang="en-US" smtClean="0"/>
              <a:t>Google presentation – receptive – phone turns off if near your head, reduced power defaults, </a:t>
            </a:r>
          </a:p>
          <a:p>
            <a:r>
              <a:rPr lang="en-US" altLang="en-US" smtClean="0"/>
              <a:t>All tablets providing hard wire connection</a:t>
            </a:r>
          </a:p>
          <a:p>
            <a:r>
              <a:rPr lang="en-US" altLang="en-US" smtClean="0"/>
              <a:t>Easier to use head phones (non bluetooth)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EADE6D-BB0F-4C63-96DE-F553512D8EE2}" type="slidenum">
              <a:rPr lang="en-GB" altLang="en-US">
                <a:latin typeface="Calibri" pitchFamily="34" charset="0"/>
              </a:rPr>
              <a:pPr eaLnBrk="1" hangingPunct="1"/>
              <a:t>11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what is 5G and the health effects of it; tracking/surveillance that comes with 5G, how agenda 2030 (reset education/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implimitation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of 5G based on World Economic Forum) how it is all connected; kids now days in schools with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wifi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; what we can do or what has been done in Canada to stop rollout of 5G; solutions/tips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F5F29-3AA3-49F0-9343-B910A2FD531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930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what is 5G and the health effects of it; tracking/surveillance that comes with 5G, how agenda 2030 (reset education/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implimitation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of 5G based on World Economic Forum) how it is all connected; kids now days in schools with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wifi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; what we can do or what has been done in Canada to stop rollout of 5G; solutions/tips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F5F29-3AA3-49F0-9343-B910A2FD531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930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what is 5G and the health effects of it; tracking/surveillance that comes with 5G, how agenda 2030 (reset education/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implimitation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of 5G based on World Economic Forum) how it is all connected; kids now days in schools with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wifi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; what we can do or what has been done in Canada to stop rollout of 5G; solutions/tips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F5F29-3AA3-49F0-9343-B910A2FD531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930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78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76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F5F29-3AA3-49F0-9343-B910A2FD531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289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CA" dirty="0" smtClean="0"/>
              <a:t>I removed the quote “</a:t>
            </a:r>
            <a:r>
              <a:rPr lang="en-US" altLang="en-US" sz="1200" dirty="0" smtClean="0"/>
              <a:t>“</a:t>
            </a:r>
            <a:r>
              <a:rPr lang="en-US" altLang="en-US" sz="1200" b="1" dirty="0" smtClean="0"/>
              <a:t>Existing guidelines</a:t>
            </a:r>
            <a:r>
              <a:rPr lang="en-US" altLang="en-US" sz="1200" dirty="0" smtClean="0"/>
              <a:t> for RF safety </a:t>
            </a:r>
            <a:br>
              <a:rPr lang="en-US" altLang="en-US" sz="1200" dirty="0" smtClean="0"/>
            </a:br>
            <a:r>
              <a:rPr lang="en-US" altLang="en-US" sz="1200" dirty="0" smtClean="0"/>
              <a:t>only look at thermal tissue damage </a:t>
            </a:r>
            <a:br>
              <a:rPr lang="en-US" altLang="en-US" sz="1200" dirty="0" smtClean="0"/>
            </a:br>
            <a:r>
              <a:rPr lang="en-US" altLang="en-US" sz="1200" dirty="0" smtClean="0"/>
              <a:t>and </a:t>
            </a:r>
            <a:r>
              <a:rPr lang="en-US" altLang="en-US" sz="1200" b="1" dirty="0" smtClean="0"/>
              <a:t>are obsolete</a:t>
            </a:r>
            <a:r>
              <a:rPr lang="en-US" altLang="en-US" sz="1200" dirty="0" smtClean="0"/>
              <a:t>, </a:t>
            </a:r>
            <a:br>
              <a:rPr lang="en-US" altLang="en-US" sz="1200" dirty="0" smtClean="0"/>
            </a:br>
            <a:r>
              <a:rPr lang="en-US" altLang="en-US" sz="1200" dirty="0" smtClean="0"/>
              <a:t>since many modern studies show metabolic and genomic damage from exposures below the level of intensity which heats tissues.”</a:t>
            </a:r>
          </a:p>
          <a:p>
            <a:pPr eaLnBrk="1" hangingPunct="1">
              <a:buFontTx/>
              <a:buNone/>
            </a:pPr>
            <a:r>
              <a:rPr lang="en-US" altLang="en-US" sz="1200" dirty="0" smtClean="0"/>
              <a:t>	-- </a:t>
            </a:r>
            <a:r>
              <a:rPr lang="en-US" altLang="en-US" sz="1050" dirty="0" smtClean="0"/>
              <a:t>American Academy of Environmental Medicine”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F5F29-3AA3-49F0-9343-B910A2FD531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775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Toxicology Program, National Institute of Environmental Sciences. (2018). Toxicology and carcinogenesis studies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Sprague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Dawley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SD rats exposed to whole-body radio frequency radiation at a frequency (900 MHz) and modulations (GSM and CDMA) used by cell phones. NTP Technical Report 595, 384.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https://www.niehs.nih.gov/ntp-temp/tr595_508.pdf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BFB9-9F30-AA49-A657-169F96856ED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F5F29-3AA3-49F0-9343-B910A2FD531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23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xmlns="" id="{6EC72BF1-3661-564C-AD83-2B7BFF2A8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xmlns="" id="{B1B0E79C-23D1-5248-A14E-9D1EEA890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xmlns="" id="{F612ABB1-2EB9-5744-9E9D-F58DE68B0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608941-E948-7141-AF0E-E18B11B0291F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2" name="Date Placeholder 4">
            <a:extLst>
              <a:ext uri="{FF2B5EF4-FFF2-40B4-BE49-F238E27FC236}">
                <a16:creationId xmlns:a16="http://schemas.microsoft.com/office/drawing/2014/main" xmlns="" id="{98E1591C-1836-7D46-A036-F42AC97400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xmlns="" id="{1B0CBA54-F9AE-474D-8ED1-63C9CB22A5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xmlns="" id="{47D4AC4B-4E6F-FE4D-9179-4A30E8168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2"/>
            <a:endParaRPr lang="en-US" altLang="en-US" dirty="0"/>
          </a:p>
        </p:txBody>
      </p:sp>
      <p:sp>
        <p:nvSpPr>
          <p:cNvPr id="25603" name="Date Placeholder 3">
            <a:extLst>
              <a:ext uri="{FF2B5EF4-FFF2-40B4-BE49-F238E27FC236}">
                <a16:creationId xmlns:a16="http://schemas.microsoft.com/office/drawing/2014/main" xmlns="" id="{CD11C3B8-ED3B-BD40-8058-2FEED7E04B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xmlns="" id="{E71D0711-71A4-4F4D-9839-1A62EE634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94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37ADAC-EE0C-D743-809A-BDFB5D9E7EBE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 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defTabSz="8961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defTabSz="896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CB6625-31EE-43B2-8216-53EE0C6CB826}" type="slidenum">
              <a:rPr lang="en-GB" altLang="en-US">
                <a:latin typeface="Calibri" pitchFamily="34" charset="0"/>
              </a:rPr>
              <a:pPr eaLnBrk="1" hangingPunct="1"/>
              <a:t>28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appendix contains many slides you can chose to provide more information on. </a:t>
            </a:r>
            <a:endParaRPr lang="en-US" sz="120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Toxicology Program. Cell Phone Radio Frequency Radiation </a:t>
            </a:r>
            <a:r>
              <a:rPr lang="en-US" sz="120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https://ntp.niehs.nih.gov/results/areas/cellphones/index.html</a:t>
            </a:r>
            <a:endParaRPr lang="en-US" sz="120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Falcioni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L., et al. (2018). Report of final results regarding brain and heart tumors in Sprague-Dawley rats exposed from prenatal life until natural death to mobile phone radiofrequency field representative of a 1.8 GHz GSM base station environmental emission. Environmental Research.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https://doi.org/10.1016/j.envres.2018.01.037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https://www.sciencedirect.com/science/article/pii/S0013935118300367?via%3Dihub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Pall, M. L. (2015). Scientific evidence contradicts findings and assumptions of Canadian Safety Panel 6: microwaves act through voltage-gated calcium channel activation to induce biological impacts at non-thermal levels, supporting a paradigm shift for microwave/lower frequency electromagnetic field action. Reviews on Environmental Health, 30(2), 99–116. https://doi.org/10.1515/reveh-2015-0001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Canadian scientists urge more research into safety of wireless technology, saying recent report downgrades cancer risk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National Post. April 15, 2014. https://nationalpost.com/health/canadian-scientists-urge-more-research-into-safety-of-wireless-technology-saying-recent-report-downgrades-cancer-risk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https://www.powerwatch.org.uk/science/studies.asp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https://bioinitiative.org/conclusions/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https://www.saferemr.com/2014/08/why-we-need-stronger-cell-phone_43.html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28171E-C7C8-9A4B-8083-C2C87EFB8857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810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927313" y="4421823"/>
            <a:ext cx="5100214" cy="4189095"/>
          </a:xfrm>
          <a:prstGeom prst="rect">
            <a:avLst/>
          </a:prstGeom>
          <a:noFill/>
          <a:ln>
            <a:noFill/>
          </a:ln>
        </p:spPr>
        <p:txBody>
          <a:bodyPr lIns="93156" tIns="46565" rIns="93156" bIns="46565" anchor="t" anchorCtr="0">
            <a:noAutofit/>
          </a:bodyPr>
          <a:lstStyle/>
          <a:p>
            <a:pPr>
              <a:buSzPct val="25000"/>
            </a:pPr>
            <a:r>
              <a:rPr lang="en-CA" sz="1300" dirty="0" smtClean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300" dirty="0" smtClean="0">
                <a:latin typeface="Calibri"/>
                <a:ea typeface="Calibri"/>
                <a:cs typeface="Calibri"/>
                <a:sym typeface="Calibri"/>
              </a:rPr>
              <a:t>here</a:t>
            </a:r>
            <a:r>
              <a:rPr lang="en" sz="1300" baseline="0" dirty="0" smtClean="0">
                <a:latin typeface="Calibri"/>
                <a:ea typeface="Calibri"/>
                <a:cs typeface="Calibri"/>
                <a:sym typeface="Calibri"/>
              </a:rPr>
              <a:t> are 2 other slides on </a:t>
            </a:r>
            <a:endParaRPr lang="en" sz="1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may be overkill, but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Riina said she wanted lots of references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88CFF-E008-4218-BE41-37AD0ABDC1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what is 5G and the health effects of it; tracking/surveillance that comes with 5G, how agenda 2030 (reset education/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implimitation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of 5G based on World Economic Forum) how it is all connected; kids now days in schools with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wifi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; what we can do or what has been done in Canada to stop rollout of 5G; solutions/tips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F5F29-3AA3-49F0-9343-B910A2FD531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93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F5F29-3AA3-49F0-9343-B910A2FD531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1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88CFF-E008-4218-BE41-37AD0ABDC1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may be overkill, but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Riina said she wanted lots of references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88CFF-E008-4218-BE41-37AD0ABDC1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7EDB92-C058-49D7-88FC-429675301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9394A-43B1-4B79-BCCE-764B8EC11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66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5B98C7-3B57-4395-B875-40B2AF617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19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63C022-71FB-4253-ABB0-7B632FE15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23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>
            <a:extLst>
              <a:ext uri="{FF2B5EF4-FFF2-40B4-BE49-F238E27FC236}">
                <a16:creationId xmlns:a16="http://schemas.microsoft.com/office/drawing/2014/main" xmlns="" id="{F614A626-D1F5-6E45-A5F4-5358546F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1BC2C-6034-4441-8486-80B6558E04A8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xmlns="" id="{B63EFE23-BC57-3F4C-A3DA-3DBCB7E0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26">
            <a:extLst>
              <a:ext uri="{FF2B5EF4-FFF2-40B4-BE49-F238E27FC236}">
                <a16:creationId xmlns:a16="http://schemas.microsoft.com/office/drawing/2014/main" xmlns="" id="{1707CB22-0F01-E042-A732-DD538BF1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4806AE3-6B11-624D-B719-DC0E36124678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8315"/>
      </p:ext>
    </p:extLst>
  </p:cSld>
  <p:clrMapOvr>
    <a:masterClrMapping/>
  </p:clrMapOvr>
  <p:transition spd="slow"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2FEB7-7145-7D4B-AAB2-7990AEB2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E5B323-EA5C-9841-9AD6-0323F687D2C3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17DF3-A694-7D43-A571-68240D69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FDECA6-5FEF-6F42-890E-C8A5DE2B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9162E551-15D9-3D41-917B-1F5F2DE95483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5275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36A2E-9F8A-5149-8A3D-A795405E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8797E1-A37A-2B45-B04E-E4B4600A4DBD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6A19B7-11F5-FF42-9988-553E731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33274-2DAA-874F-AF54-5142487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B0EF793-5C51-6342-B336-9DCAD588160B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6449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920086"/>
            <a:ext cx="3596208" cy="37411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DC4403-D05B-B942-98B0-099A3C5F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9" y="6356351"/>
            <a:ext cx="15478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188BC0-03A1-154B-85B7-A32372BE826B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FA6006-A3AB-2E4F-BBDF-48AA9201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B612ED-0A29-A24A-AC16-29CF410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069D9507-5647-574C-9277-CD9CF5C2C159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3678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62253EA-EC4F-4148-98EF-EB5B20E9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4080BA-0982-AF47-937C-4B25AACAEC73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6F8546-9355-3741-8B94-D39D23C7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14043F-91C8-504F-B46C-976911D4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D2BEDB6-331B-3047-83EB-7885C52A0DDD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3874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7F9E53-F23F-594C-AF05-7781262D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98489C-61D1-5A44-A6C6-BD6985FEA381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F2247B-E433-0C44-B51F-D245C9E3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737937-CAE4-574D-96C5-E58AC08F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1F0F49C5-0E74-B045-834F-85F363C5C059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8856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8F9ADB90-2756-214F-B520-CD3D23C678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67425"/>
            <a:ext cx="6699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45322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1E94D-E681-47C2-882A-61CA4D896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215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97A935-1F3D-1E4D-8575-9F81FEBA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2CDDE2-E9C7-D346-BBB9-1A8167E6366C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71E6EE-B2C9-2541-9B93-D9DF01A9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C8B2DC-20CD-434F-B465-74000E2B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1050E71B-49E6-DB46-8C8E-3E0DC065496B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918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xmlns="" id="{EF3BDD9F-6355-E940-B9A2-E6ABCA3D0292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xmlns="" id="{8DC54D09-27AB-9F41-840B-54422C0F8FA6}"/>
              </a:ext>
            </a:extLst>
          </p:cNvPr>
          <p:cNvSpPr/>
          <p:nvPr/>
        </p:nvSpPr>
        <p:spPr>
          <a:xfrm rot="420000" flipV="1">
            <a:off x="8004177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05A5BCA1-E1D5-2B4E-855D-5C11A57CA15C}"/>
              </a:ext>
            </a:extLst>
          </p:cNvPr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xmlns="" id="{691DDB7F-1696-5B46-9809-4628B1ECFB02}"/>
              </a:ext>
            </a:extLst>
          </p:cNvPr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53466348-5248-B541-A42E-84FD5843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7B0352-7AB6-AE49-9F25-7C042BBD84CD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CDDB771B-D197-4A45-851B-11F3B65B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3279E36D-91A7-084D-A8A0-9F058D48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AF9C7551-E58B-B247-90F4-85E2D07BBF8A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0995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ADA984-67D3-9F47-A8AF-306FF99B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75E053-1E34-FC49-BB4E-174BD7939D6F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E92507-9C99-D440-A578-6E270501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7716CE-0CA7-5644-AFD2-A5576BCA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365CE981-9DBC-A045-812F-3297987B0641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372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3EC8A0-D362-CA40-BDAB-B5BFCC40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938839-12D6-FA43-A33C-2F4EA13DE7F8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978066-5BE3-4140-A5A8-5BC4E6F4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6FD32-C457-A840-BA6B-EAE3BE14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467475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1FDB97A0-08EC-404A-8D8B-7138D0CE6399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21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>
            <a:extLst>
              <a:ext uri="{FF2B5EF4-FFF2-40B4-BE49-F238E27FC236}">
                <a16:creationId xmlns:a16="http://schemas.microsoft.com/office/drawing/2014/main" xmlns="" id="{F614A626-D1F5-6E45-A5F4-5358546F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1BC2C-6034-4441-8486-80B6558E04A8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xmlns="" id="{B63EFE23-BC57-3F4C-A3DA-3DBCB7E0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26">
            <a:extLst>
              <a:ext uri="{FF2B5EF4-FFF2-40B4-BE49-F238E27FC236}">
                <a16:creationId xmlns:a16="http://schemas.microsoft.com/office/drawing/2014/main" xmlns="" id="{1707CB22-0F01-E042-A732-DD538BF1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4806AE3-6B11-624D-B719-DC0E36124678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32751"/>
      </p:ext>
    </p:extLst>
  </p:cSld>
  <p:clrMapOvr>
    <a:masterClrMapping/>
  </p:clrMapOvr>
  <p:transition spd="slow">
    <p:fade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2FEB7-7145-7D4B-AAB2-7990AEB2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E5B323-EA5C-9841-9AD6-0323F687D2C3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17DF3-A694-7D43-A571-68240D69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FDECA6-5FEF-6F42-890E-C8A5DE2B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9162E551-15D9-3D41-917B-1F5F2DE95483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2914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36A2E-9F8A-5149-8A3D-A795405E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8797E1-A37A-2B45-B04E-E4B4600A4DBD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6A19B7-11F5-FF42-9988-553E731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33274-2DAA-874F-AF54-5142487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B0EF793-5C51-6342-B336-9DCAD588160B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7753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920085"/>
            <a:ext cx="3596208" cy="37411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DC4403-D05B-B942-98B0-099A3C5F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8" y="6356350"/>
            <a:ext cx="15478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188BC0-03A1-154B-85B7-A32372BE826B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FA6006-A3AB-2E4F-BBDF-48AA9201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B612ED-0A29-A24A-AC16-29CF410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069D9507-5647-574C-9277-CD9CF5C2C159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599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62253EA-EC4F-4148-98EF-EB5B20E9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4080BA-0982-AF47-937C-4B25AACAEC73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6F8546-9355-3741-8B94-D39D23C7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14043F-91C8-504F-B46C-976911D4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D2BEDB6-331B-3047-83EB-7885C52A0DDD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740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7F9E53-F23F-594C-AF05-7781262D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98489C-61D1-5A44-A6C6-BD6985FEA381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F2247B-E433-0C44-B51F-D245C9E3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737937-CAE4-574D-96C5-E58AC08F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1F0F49C5-0E74-B045-834F-85F363C5C059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069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E395D7-2DBD-4EE4-8F7D-EE23E821C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4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8F9ADB90-2756-214F-B520-CD3D23C678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67425"/>
            <a:ext cx="6699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13798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97A935-1F3D-1E4D-8575-9F81FEBA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2CDDE2-E9C7-D346-BBB9-1A8167E6366C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71E6EE-B2C9-2541-9B93-D9DF01A9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C8B2DC-20CD-434F-B465-74000E2B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1050E71B-49E6-DB46-8C8E-3E0DC065496B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5857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xmlns="" id="{EF3BDD9F-6355-E940-B9A2-E6ABCA3D0292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xmlns="" id="{8DC54D09-27AB-9F41-840B-54422C0F8FA6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05A5BCA1-E1D5-2B4E-855D-5C11A57CA15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xmlns="" id="{691DDB7F-1696-5B46-9809-4628B1ECFB0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53466348-5248-B541-A42E-84FD5843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7B0352-7AB6-AE49-9F25-7C042BBD84CD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CDDB771B-D197-4A45-851B-11F3B65B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3279E36D-91A7-084D-A8A0-9F058D48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AF9C7551-E58B-B247-90F4-85E2D07BBF8A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4343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ADA984-67D3-9F47-A8AF-306FF99B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75E053-1E34-FC49-BB4E-174BD7939D6F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E92507-9C99-D440-A578-6E270501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7716CE-0CA7-5644-AFD2-A5576BCA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365CE981-9DBC-A045-812F-3297987B0641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8913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3EC8A0-D362-CA40-BDAB-B5BFCC40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938839-12D6-FA43-A33C-2F4EA13DE7F8}" type="datetimeFigureOut">
              <a:rPr lang="en-GB" b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978066-5BE3-4140-A5A8-5BC4E6F4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6FD32-C457-A840-BA6B-EAE3BE14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1FDB97A0-08EC-404A-8D8B-7138D0CE6399}" type="slidenum">
              <a:rPr lang="en-GB" altLang="en-US" b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6467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E5C55D73-88EF-44E1-9CD0-B1DDF9D8EE49}" type="datetimeFigureOut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27/09/2021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68B5A37D-9D22-4A17-AD73-60F4810CE5B5}" type="slidenum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‹#›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3632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5A757395-014E-489B-B56E-9BC02B559623}" type="datetimeFigureOut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27/09/2021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18CCF27D-A18F-4BBE-9297-6B3BBA70DC8E}" type="slidenum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‹#›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62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52122B31-176C-4D63-B66D-CEB55021ED7E}" type="datetimeFigureOut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27/09/2021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160902E5-7F5A-4F68-8929-B181AF4B1DC1}" type="slidenum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‹#›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28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920085"/>
            <a:ext cx="3596208" cy="37411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356350"/>
            <a:ext cx="15478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257950E5-234A-4B23-A2D8-B65CE57C6F39}" type="datetimeFigureOut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27/09/2021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0F582C61-17E2-481D-9C0A-A4B6FFA94FAC}" type="slidenum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‹#›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89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381C13A6-91B4-41B4-80D9-D6A9C9CDC1F7}" type="datetimeFigureOut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27/09/2021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075E3B0D-8859-45F3-AF3C-A283792CACA6}" type="slidenum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‹#›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6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8A62B7-48AF-42A8-A2D7-1FF358018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938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13D56D28-12A6-46AD-BFE4-05736E7E4A27}" type="datetimeFigureOut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27/09/2021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1B903B4B-268C-444A-9D16-591AFFF5871E}" type="slidenum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‹#›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72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ata_fc\celltower\C4ST-Logo-smal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67425"/>
            <a:ext cx="6699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020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7CD9CB71-56BF-489D-BB99-5C10914ED8D8}" type="datetimeFigureOut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27/09/2021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F39C0CFD-8625-4F7A-9956-EF7A6E7D79F1}" type="slidenum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‹#›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73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 b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Right Triangle 11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onstantia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07AA1751-58D9-415F-8A71-1429948A42B9}" type="datetimeFigureOut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27/09/2021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679D75AE-0C39-4FF1-BFD1-7616DA9DC2B0}" type="slidenum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‹#›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37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7FF078CF-3E8D-455F-B1D3-73CC337128AD}" type="datetimeFigureOut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27/09/2021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81E77648-0A91-4E13-9863-A92D50E109F0}" type="slidenum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‹#›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53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A1018B18-2CE5-4697-A22D-6B05B6EF50A0}" type="datetimeFigureOut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27/09/2021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nstantia" pitchFamily="18" charset="0"/>
              </a:defRPr>
            </a:lvl1pPr>
          </a:lstStyle>
          <a:p>
            <a:fld id="{DA86E746-B119-41BA-A449-E1FE1DF39A1A}" type="slidenum">
              <a:rPr lang="en-GB" b="0" smtClean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pPr/>
              <a:t>‹#›</a:t>
            </a:fld>
            <a:endParaRPr lang="en-GB" b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26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15C99AF8-D5AD-B64D-A9BD-0FE15502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6021389"/>
            <a:ext cx="6699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>
            <a:extLst>
              <a:ext uri="{FF2B5EF4-FFF2-40B4-BE49-F238E27FC236}">
                <a16:creationId xmlns="" xmlns:a16="http://schemas.microsoft.com/office/drawing/2014/main" id="{F614A626-D1F5-6E45-A5F4-5358546F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1BC2C-6034-4441-8486-80B6558E04A8}" type="datetimeFigureOut">
              <a:rPr lang="en-GB" b="0" smtClean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Footer Placeholder 18">
            <a:extLst>
              <a:ext uri="{FF2B5EF4-FFF2-40B4-BE49-F238E27FC236}">
                <a16:creationId xmlns="" xmlns:a16="http://schemas.microsoft.com/office/drawing/2014/main" id="{B63EFE23-BC57-3F4C-A3DA-3DBCB7E0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26">
            <a:extLst>
              <a:ext uri="{FF2B5EF4-FFF2-40B4-BE49-F238E27FC236}">
                <a16:creationId xmlns="" xmlns:a16="http://schemas.microsoft.com/office/drawing/2014/main" id="{1707CB22-0F01-E042-A732-DD538BF1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4806AE3-6B11-624D-B719-DC0E36124678}" type="slidenum">
              <a:rPr lang="en-GB" altLang="en-US" b="0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06146"/>
      </p:ext>
    </p:extLst>
  </p:cSld>
  <p:clrMapOvr>
    <a:masterClrMapping/>
  </p:clrMapOvr>
  <p:transition spd="slow">
    <p:fade/>
  </p:transition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02FEB7-7145-7D4B-AAB2-7990AEB2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E5B323-EA5C-9841-9AD6-0323F687D2C3}" type="datetimeFigureOut">
              <a:rPr lang="en-GB" b="0" smtClean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617DF3-A694-7D43-A571-68240D69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FDECA6-5FEF-6F42-890E-C8A5DE2B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9162E551-15D9-3D41-917B-1F5F2DE95483}" type="slidenum">
              <a:rPr lang="en-GB" altLang="en-US" b="0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0306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836A2E-9F8A-5149-8A3D-A795405E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8797E1-A37A-2B45-B04E-E4B4600A4DBD}" type="datetimeFigureOut">
              <a:rPr lang="en-GB" b="0" smtClean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6A19B7-11F5-FF42-9988-553E731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833274-2DAA-874F-AF54-5142487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B0EF793-5C51-6342-B336-9DCAD588160B}" type="slidenum">
              <a:rPr lang="en-GB" altLang="en-US" b="0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144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920086"/>
            <a:ext cx="3596208" cy="37411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DC4403-D05B-B942-98B0-099A3C5F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9" y="6356351"/>
            <a:ext cx="15478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188BC0-03A1-154B-85B7-A32372BE826B}" type="datetimeFigureOut">
              <a:rPr lang="en-GB" b="0" smtClean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FA6006-A3AB-2E4F-BBDF-48AA9201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B612ED-0A29-A24A-AC16-29CF410C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069D9507-5647-574C-9277-CD9CF5C2C159}" type="slidenum">
              <a:rPr lang="en-GB" altLang="en-US" b="0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4480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A7FF6D-560B-4950-9A2D-EFF9564EC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647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62253EA-EC4F-4148-98EF-EB5B20E9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4080BA-0982-AF47-937C-4B25AACAEC73}" type="datetimeFigureOut">
              <a:rPr lang="en-GB" b="0" smtClean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6F8546-9355-3741-8B94-D39D23C7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614043F-91C8-504F-B46C-976911D4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D2BEDB6-331B-3047-83EB-7885C52A0DDD}" type="slidenum">
              <a:rPr lang="en-GB" altLang="en-US" b="0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702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7F9E53-F23F-594C-AF05-7781262D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98489C-61D1-5A44-A6C6-BD6985FEA381}" type="datetimeFigureOut">
              <a:rPr lang="en-GB" b="0" smtClean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F2247B-E433-0C44-B51F-D245C9E3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4737937-CAE4-574D-96C5-E58AC08F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1F0F49C5-0E74-B045-834F-85F363C5C059}" type="slidenum">
              <a:rPr lang="en-GB" altLang="en-US" b="0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42274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="" xmlns:a16="http://schemas.microsoft.com/office/drawing/2014/main" id="{8F9ADB90-2756-214F-B520-CD3D23C67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67425"/>
            <a:ext cx="6699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8F9ADB90-2756-214F-B520-CD3D23C678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67425"/>
            <a:ext cx="6699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90944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97A935-1F3D-1E4D-8575-9F81FEBA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2CDDE2-E9C7-D346-BBB9-1A8167E6366C}" type="datetimeFigureOut">
              <a:rPr lang="en-GB" b="0" smtClean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71E6EE-B2C9-2541-9B93-D9DF01A9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C8B2DC-20CD-434F-B465-74000E2B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1050E71B-49E6-DB46-8C8E-3E0DC065496B}" type="slidenum">
              <a:rPr lang="en-GB" altLang="en-US" b="0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75253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="" xmlns:a16="http://schemas.microsoft.com/office/drawing/2014/main" id="{EF3BDD9F-6355-E940-B9A2-E6ABCA3D0292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>
            <a:extLst>
              <a:ext uri="{FF2B5EF4-FFF2-40B4-BE49-F238E27FC236}">
                <a16:creationId xmlns="" xmlns:a16="http://schemas.microsoft.com/office/drawing/2014/main" id="{8DC54D09-27AB-9F41-840B-54422C0F8FA6}"/>
              </a:ext>
            </a:extLst>
          </p:cNvPr>
          <p:cNvSpPr/>
          <p:nvPr/>
        </p:nvSpPr>
        <p:spPr>
          <a:xfrm rot="420000" flipV="1">
            <a:off x="8004177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="" xmlns:a16="http://schemas.microsoft.com/office/drawing/2014/main" id="{05A5BCA1-E1D5-2B4E-855D-5C11A57CA15C}"/>
              </a:ext>
            </a:extLst>
          </p:cNvPr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="" xmlns:a16="http://schemas.microsoft.com/office/drawing/2014/main" id="{691DDB7F-1696-5B46-9809-4628B1ECFB02}"/>
              </a:ext>
            </a:extLst>
          </p:cNvPr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53466348-5248-B541-A42E-84FD5843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7B0352-7AB6-AE49-9F25-7C042BBD84CD}" type="datetimeFigureOut">
              <a:rPr lang="en-GB" b="0" smtClean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CDDB771B-D197-4A45-851B-11F3B65B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3279E36D-91A7-084D-A8A0-9F058D48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AF9C7551-E58B-B247-90F4-85E2D07BBF8A}" type="slidenum">
              <a:rPr lang="en-GB" altLang="en-US" b="0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3707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ADA984-67D3-9F47-A8AF-306FF99B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75E053-1E34-FC49-BB4E-174BD7939D6F}" type="datetimeFigureOut">
              <a:rPr lang="en-GB" b="0" smtClean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E92507-9C99-D440-A578-6E270501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7716CE-0CA7-5644-AFD2-A5576BCA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365CE981-9DBC-A045-812F-3297987B0641}" type="slidenum">
              <a:rPr lang="en-GB" altLang="en-US" b="0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04298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3EC8A0-D362-CA40-BDAB-B5BFCC40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938839-12D6-FA43-A33C-2F4EA13DE7F8}" type="datetimeFigureOut">
              <a:rPr lang="en-GB" b="0" smtClean="0">
                <a:solidFill>
                  <a:prstClr val="black"/>
                </a:solidFill>
              </a:rPr>
              <a:pPr>
                <a:defRPr/>
              </a:pPr>
              <a:t>27/09/2021</a:t>
            </a:fld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978066-5BE3-4140-A5A8-5BC4E6F4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26FD32-C457-A840-BA6B-EAE3BE14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1FDB97A0-08EC-404A-8D8B-7138D0CE6399}" type="slidenum">
              <a:rPr lang="en-GB" altLang="en-US" b="0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altLang="en-US" b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048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EB68FC-81B9-45A2-B4BC-A83BE19A9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93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41B28-DD16-4065-95E4-FD40DBEAD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0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0A12F7-C56A-4CBB-B541-1B288F5D1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76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4F1678-45D7-4439-A2D4-5B7C99080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5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0" name="Picture 6" descr="C4ST - Bilingual Logo E-Mai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213475"/>
            <a:ext cx="5445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733BBA8F-0BF9-C34A-AC06-EB841505020E}"/>
              </a:ext>
            </a:extLst>
          </p:cNvPr>
          <p:cNvSpPr>
            <a:spLocks/>
          </p:cNvSpPr>
          <p:nvPr/>
        </p:nvSpPr>
        <p:spPr bwMode="auto">
          <a:xfrm>
            <a:off x="-9526" y="-7938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E0B7D046-2292-D94C-9E57-7FB23FD14898}"/>
              </a:ext>
            </a:extLst>
          </p:cNvPr>
          <p:cNvSpPr>
            <a:spLocks/>
          </p:cNvSpPr>
          <p:nvPr/>
        </p:nvSpPr>
        <p:spPr bwMode="auto">
          <a:xfrm>
            <a:off x="4381501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xmlns="" id="{564E7333-C45A-C845-9580-9800D1431F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xmlns="" id="{E0D2459C-10C9-554B-8A68-82D1FBD56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0" name="Group 1">
            <a:extLst>
              <a:ext uri="{FF2B5EF4-FFF2-40B4-BE49-F238E27FC236}">
                <a16:creationId xmlns:a16="http://schemas.microsoft.com/office/drawing/2014/main" xmlns="" id="{CBAE0630-0557-0549-A498-2125D61E7767}"/>
              </a:ext>
            </a:extLst>
          </p:cNvPr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77BA8103-7450-984C-86C5-DFDFB9008DC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black"/>
                </a:solidFill>
                <a:latin typeface="Constantia"/>
                <a:cs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5AEB2609-5CD1-4143-992E-5DAA2F7CCC0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black"/>
                </a:solidFill>
                <a:latin typeface="Constanti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6" descr="C4ST - Bilingual Logo E-Mail">
            <a:extLst>
              <a:ext uri="{FF2B5EF4-FFF2-40B4-BE49-F238E27FC236}">
                <a16:creationId xmlns:a16="http://schemas.microsoft.com/office/drawing/2014/main" xmlns="" id="{EE314E80-C6AD-4F46-B4A2-961E271239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73245"/>
            <a:ext cx="742951" cy="69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87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733BBA8F-0BF9-C34A-AC06-EB841505020E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E0B7D046-2292-D94C-9E57-7FB23FD1489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xmlns="" id="{564E7333-C45A-C845-9580-9800D1431F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xmlns="" id="{E0D2459C-10C9-554B-8A68-82D1FBD56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0" name="Group 1">
            <a:extLst>
              <a:ext uri="{FF2B5EF4-FFF2-40B4-BE49-F238E27FC236}">
                <a16:creationId xmlns:a16="http://schemas.microsoft.com/office/drawing/2014/main" xmlns="" id="{CBAE0630-0557-0549-A498-2125D61E7767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77BA8103-7450-984C-86C5-DFDFB9008DC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black"/>
                </a:solidFill>
                <a:latin typeface="Constantia"/>
                <a:cs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5AEB2609-5CD1-4143-992E-5DAA2F7CCC0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black"/>
                </a:solidFill>
                <a:latin typeface="Constantia"/>
                <a:cs typeface="Arial" panose="020B0604020202020204" pitchFamily="34" charset="0"/>
              </a:endParaRPr>
            </a:p>
          </p:txBody>
        </p:sp>
      </p:grpSp>
      <p:pic>
        <p:nvPicPr>
          <p:cNvPr id="1032" name="Picture 6" descr="C4ST - Bilingual Logo E-Mail">
            <a:extLst>
              <a:ext uri="{FF2B5EF4-FFF2-40B4-BE49-F238E27FC236}">
                <a16:creationId xmlns:a16="http://schemas.microsoft.com/office/drawing/2014/main" xmlns="" id="{EE314E80-C6AD-4F46-B4A2-961E271239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48350"/>
            <a:ext cx="8763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black"/>
                </a:solidFill>
                <a:latin typeface="Constantia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black"/>
                </a:solidFill>
                <a:latin typeface="Constantia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032" name="Picture 6" descr="C4ST - Bilingual Logo E-Mai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48350"/>
            <a:ext cx="8763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5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733BBA8F-0BF9-C34A-AC06-EB841505020E}"/>
              </a:ext>
            </a:extLst>
          </p:cNvPr>
          <p:cNvSpPr>
            <a:spLocks/>
          </p:cNvSpPr>
          <p:nvPr/>
        </p:nvSpPr>
        <p:spPr bwMode="auto">
          <a:xfrm>
            <a:off x="-9526" y="-7938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E0B7D046-2292-D94C-9E57-7FB23FD14898}"/>
              </a:ext>
            </a:extLst>
          </p:cNvPr>
          <p:cNvSpPr>
            <a:spLocks/>
          </p:cNvSpPr>
          <p:nvPr/>
        </p:nvSpPr>
        <p:spPr bwMode="auto">
          <a:xfrm>
            <a:off x="4381501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="" xmlns:a16="http://schemas.microsoft.com/office/drawing/2014/main" id="{564E7333-C45A-C845-9580-9800D1431F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="" xmlns:a16="http://schemas.microsoft.com/office/drawing/2014/main" id="{E0D2459C-10C9-554B-8A68-82D1FBD56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0" name="Group 1">
            <a:extLst>
              <a:ext uri="{FF2B5EF4-FFF2-40B4-BE49-F238E27FC236}">
                <a16:creationId xmlns="" xmlns:a16="http://schemas.microsoft.com/office/drawing/2014/main" id="{CBAE0630-0557-0549-A498-2125D61E7767}"/>
              </a:ext>
            </a:extLst>
          </p:cNvPr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7BA8103-7450-984C-86C5-DFDFB9008DC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5AEB2609-5CD1-4143-992E-5DAA2F7CCC0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6" descr="C4ST - Bilingual Logo E-Mail">
            <a:extLst>
              <a:ext uri="{FF2B5EF4-FFF2-40B4-BE49-F238E27FC236}">
                <a16:creationId xmlns="" xmlns:a16="http://schemas.microsoft.com/office/drawing/2014/main" id="{EE314E80-C6AD-4F46-B4A2-961E2712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73245"/>
            <a:ext cx="742951" cy="69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4ST - Bilingual Logo E-Mail">
            <a:extLst>
              <a:ext uri="{FF2B5EF4-FFF2-40B4-BE49-F238E27FC236}">
                <a16:creationId xmlns:a16="http://schemas.microsoft.com/office/drawing/2014/main" xmlns="" id="{EE314E80-C6AD-4F46-B4A2-961E271239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73245"/>
            <a:ext cx="742951" cy="69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39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frank@c4st.or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feschool.ca/uploads/WiFipositionpaper2.pdf" TargetMode="External"/><Relationship Id="rId3" Type="http://schemas.openxmlformats.org/officeDocument/2006/relationships/hyperlink" Target="https://www.prnewswire.com/news-releases/guidelines-for-safer-use-of-wireless-technology-in-classrooms-published-300054729.html" TargetMode="External"/><Relationship Id="rId7" Type="http://schemas.openxmlformats.org/officeDocument/2006/relationships/hyperlink" Target="http://c4st.org/news/what-s-happening-in-canada/wifi-in-schools-update-aug-25th-2013.html?highlight=WyJvZWN0YSIsImEiLCJwb3NpdGlvbiIsIm9lY3RhIGEiLCJvZWN0YSBhIHBvc2l0aW9uIiwiYSBwb3NpdGlvbiJ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www.oecta.on.ca/wps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dailymail.co.uk/news/article-2929530/Does-toddler-play-iPad-Taiwan-makes-ILLEGAL-parents-let-children-two-use-electronic-gadgets-18s-limit-use-reasonable-lengths.html" TargetMode="External"/><Relationship Id="rId10" Type="http://schemas.openxmlformats.org/officeDocument/2006/relationships/hyperlink" Target="https://emfscientist.org/" TargetMode="External"/><Relationship Id="rId4" Type="http://schemas.openxmlformats.org/officeDocument/2006/relationships/hyperlink" Target="http://www2.landtag-bz.org/de/datenbanken/akte/angaben_akt.asp?pagetype=fogl&amp;app=idap&amp;at_id=346630&amp;blank=Y" TargetMode="External"/><Relationship Id="rId9" Type="http://schemas.openxmlformats.org/officeDocument/2006/relationships/hyperlink" Target="http://www.ctf-fce.ca/en/Pages/Issues/Wi-Fi-Briefing-Document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4st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mdsafetech.org/" TargetMode="External"/><Relationship Id="rId5" Type="http://schemas.openxmlformats.org/officeDocument/2006/relationships/hyperlink" Target="https://www.saferemr.com/" TargetMode="External"/><Relationship Id="rId4" Type="http://schemas.openxmlformats.org/officeDocument/2006/relationships/hyperlink" Target="https://ehtrust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blog/2015/07/un-projects-world-population-to-reach-8-5-billion-by-2030-driven-by-growth-in-developing-countri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4st.org/?s=200+studies" TargetMode="External"/><Relationship Id="rId3" Type="http://schemas.openxmlformats.org/officeDocument/2006/relationships/hyperlink" Target="https://ntp.niehs.nih.gov/results/areas/cellphones/index.html" TargetMode="External"/><Relationship Id="rId7" Type="http://schemas.openxmlformats.org/officeDocument/2006/relationships/hyperlink" Target="https://bioinitiativ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doi.org/10.1515/reveh-2015-0001" TargetMode="External"/><Relationship Id="rId5" Type="http://schemas.openxmlformats.org/officeDocument/2006/relationships/hyperlink" Target="https://www.ncbi.nlm.nih.gov/pubmed/30025338" TargetMode="External"/><Relationship Id="rId4" Type="http://schemas.openxmlformats.org/officeDocument/2006/relationships/hyperlink" Target="https://www.ncbi.nlm.nih.gov/pubmed/30365129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688629" TargetMode="External"/><Relationship Id="rId2" Type="http://schemas.openxmlformats.org/officeDocument/2006/relationships/hyperlink" Target="https://www.youtube.com/watch?v=Wm69ik_Qdb8" TargetMode="Externa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hyperlink" Target="http://refhub.elsevier.com/S0360-1323(19)30534-7/sref29" TargetMode="External"/><Relationship Id="rId4" Type="http://schemas.openxmlformats.org/officeDocument/2006/relationships/hyperlink" Target="https://people.eng.unimelb.edu.au/rtucker/publications/files/energy-wired-wireless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hyperlink" Target="https://www.ctvnews.ca/business/company-plans-to-build-107m-fibre-optic-cable-from-newfoundland-to-nunavut-1.524344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360132319305347?via%3Dihub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phpa.health.maryland.gov/OEHFP/EH/Pages/WiFiCEHPAC.aspx" TargetMode="External"/><Relationship Id="rId5" Type="http://schemas.openxmlformats.org/officeDocument/2006/relationships/hyperlink" Target="https://www.njea.org/minimize-health-risks-from-electronic-devices/" TargetMode="External"/><Relationship Id="rId4" Type="http://schemas.openxmlformats.org/officeDocument/2006/relationships/hyperlink" Target="https://chps.net/us-chps-criteri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xmlns="" id="{A7482A4D-EE02-054A-A419-1B579835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67000"/>
            <a:ext cx="8382000" cy="170522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CA" sz="2800" b="1" dirty="0" smtClean="0">
                <a:solidFill>
                  <a:schemeClr val="tx1"/>
                </a:solidFill>
              </a:rPr>
              <a:t/>
            </a:r>
            <a:br>
              <a:rPr lang="en-CA" sz="2800" b="1" dirty="0" smtClean="0">
                <a:solidFill>
                  <a:schemeClr val="tx1"/>
                </a:solidFill>
              </a:rPr>
            </a:br>
            <a:r>
              <a:rPr lang="en-CA" sz="2800" b="1" dirty="0" smtClean="0">
                <a:solidFill>
                  <a:schemeClr val="tx1"/>
                </a:solidFill>
              </a:rPr>
              <a:t> </a:t>
            </a:r>
            <a:r>
              <a:rPr lang="en-CA" sz="3200" b="1" dirty="0" smtClean="0">
                <a:solidFill>
                  <a:schemeClr val="tx1"/>
                </a:solidFill>
              </a:rPr>
              <a:t/>
            </a:r>
            <a:br>
              <a:rPr lang="en-CA" sz="3200" b="1" dirty="0" smtClean="0">
                <a:solidFill>
                  <a:schemeClr val="tx1"/>
                </a:solidFill>
              </a:rPr>
            </a:br>
            <a:r>
              <a:rPr lang="en-CA" sz="3600" b="1" dirty="0" smtClean="0">
                <a:solidFill>
                  <a:schemeClr val="tx1"/>
                </a:solidFill>
              </a:rPr>
              <a:t>Qualicum School District </a:t>
            </a:r>
            <a:br>
              <a:rPr lang="en-CA" sz="3600" b="1" dirty="0" smtClean="0">
                <a:solidFill>
                  <a:schemeClr val="tx1"/>
                </a:solidFill>
              </a:rPr>
            </a:br>
            <a:r>
              <a:rPr lang="en-CA" sz="3600" b="1" dirty="0">
                <a:solidFill>
                  <a:schemeClr val="tx1"/>
                </a:solidFill>
              </a:rPr>
              <a:t/>
            </a:r>
            <a:br>
              <a:rPr lang="en-CA" sz="3600" b="1" dirty="0">
                <a:solidFill>
                  <a:schemeClr val="tx1"/>
                </a:solidFill>
              </a:rPr>
            </a:br>
            <a:r>
              <a:rPr lang="en-CA" sz="3600" b="1" dirty="0" smtClean="0">
                <a:solidFill>
                  <a:schemeClr val="tx1"/>
                </a:solidFill>
              </a:rPr>
              <a:t>Board Trustees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/>
              <a:t/>
            </a:r>
            <a:br>
              <a:rPr lang="en-CA" sz="2800" dirty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200" dirty="0" smtClean="0"/>
              <a:t>Frank Clegg</a:t>
            </a:r>
            <a:br>
              <a:rPr lang="en-CA" sz="2200" dirty="0" smtClean="0"/>
            </a:br>
            <a:r>
              <a:rPr lang="en-CA" sz="2200" dirty="0" smtClean="0"/>
              <a:t>Chairman and CEO</a:t>
            </a:r>
            <a:br>
              <a:rPr lang="en-CA" sz="2200" dirty="0" smtClean="0"/>
            </a:br>
            <a:r>
              <a:rPr lang="en-CA" sz="2200" dirty="0" smtClean="0"/>
              <a:t>Canadians for Safe Technology</a:t>
            </a:r>
            <a:endParaRPr lang="en-CA" sz="2200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xmlns="" id="{F8C514DE-5AED-1C49-B10B-08E16E68D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1800" y="4843785"/>
            <a:ext cx="5093096" cy="201421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0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Sept. 28, 2021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  <a:hlinkClick r:id="rId4"/>
              </a:rPr>
              <a:t>frank@c4st.org</a:t>
            </a:r>
            <a:endParaRPr lang="en-US" sz="20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27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"/>
          <p:cNvSpPr>
            <a:spLocks noGrp="1"/>
          </p:cNvSpPr>
          <p:nvPr>
            <p:ph type="title"/>
          </p:nvPr>
        </p:nvSpPr>
        <p:spPr>
          <a:xfrm>
            <a:off x="335783" y="-304800"/>
            <a:ext cx="8421182" cy="90926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Legislation and Recommendations </a:t>
            </a:r>
            <a:r>
              <a:rPr lang="en-US" sz="2800" dirty="0" smtClean="0">
                <a:solidFill>
                  <a:schemeClr val="tx1"/>
                </a:solidFill>
              </a:rPr>
              <a:t>- references</a:t>
            </a:r>
            <a:endParaRPr lang="en-US" sz="2800" b="1" dirty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444500" y="1447800"/>
            <a:ext cx="8299765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lvl="0">
              <a:spcAft>
                <a:spcPts val="600"/>
              </a:spcAft>
              <a:buSzPct val="111000"/>
              <a:tabLst>
                <a:tab pos="2948940" algn="ctr"/>
              </a:tabLst>
            </a:pPr>
            <a:r>
              <a:rPr lang="en-US" i="1" dirty="0" smtClean="0">
                <a:latin typeface="Calibri"/>
                <a:ea typeface="Calibri"/>
                <a:cs typeface="Calibri"/>
              </a:rPr>
              <a:t>	</a:t>
            </a:r>
            <a:endParaRPr lang="en-US" dirty="0" smtClean="0">
              <a:cs typeface="Times New Roman"/>
            </a:endParaRPr>
          </a:p>
          <a:p>
            <a:r>
              <a:rPr lang="en-US" sz="1000" baseline="30000" dirty="0" smtClean="0">
                <a:solidFill>
                  <a:prstClr val="black"/>
                </a:solidFill>
              </a:rPr>
              <a:t>1</a:t>
            </a:r>
            <a:r>
              <a:rPr lang="en-US" sz="1000" dirty="0" smtClean="0">
                <a:latin typeface="Calibri"/>
                <a:ea typeface="Calibri"/>
                <a:cs typeface="Times New Roman"/>
              </a:rPr>
              <a:t>https</a:t>
            </a:r>
            <a:r>
              <a:rPr lang="en-US" sz="1000" dirty="0">
                <a:latin typeface="Calibri"/>
                <a:ea typeface="Calibri"/>
                <a:cs typeface="Times New Roman"/>
              </a:rPr>
              <a:t>://chps.net/us-chps-criteria (accessed January 18, 2019).</a:t>
            </a:r>
          </a:p>
          <a:p>
            <a:r>
              <a:rPr lang="en-US" sz="1000" baseline="30000" dirty="0">
                <a:solidFill>
                  <a:prstClr val="black"/>
                </a:solidFill>
              </a:rPr>
              <a:t>2</a:t>
            </a:r>
            <a:r>
              <a:rPr lang="en-US" sz="1000" dirty="0" smtClean="0">
                <a:latin typeface="Calibri"/>
                <a:ea typeface="Calibri"/>
                <a:cs typeface="Times New Roman"/>
              </a:rPr>
              <a:t>https</a:t>
            </a:r>
            <a:r>
              <a:rPr lang="en-US" sz="1000" dirty="0">
                <a:latin typeface="Calibri"/>
                <a:ea typeface="Calibri"/>
                <a:cs typeface="Times New Roman"/>
              </a:rPr>
              <a:t>://www.njea.org/minimize-health-risks-from-electronic-devices/ (accessed January 18, 2019).</a:t>
            </a:r>
          </a:p>
          <a:p>
            <a:r>
              <a:rPr lang="en-US" sz="1000" baseline="30000" dirty="0" smtClean="0">
                <a:solidFill>
                  <a:prstClr val="black"/>
                </a:solidFill>
              </a:rPr>
              <a:t>3</a:t>
            </a:r>
            <a:r>
              <a:rPr lang="en-US" sz="1000" dirty="0" smtClean="0">
                <a:latin typeface="Calibri"/>
                <a:ea typeface="Calibri"/>
                <a:cs typeface="Times New Roman"/>
              </a:rPr>
              <a:t>https</a:t>
            </a:r>
            <a:r>
              <a:rPr lang="en-US" sz="1000" dirty="0">
                <a:latin typeface="Calibri"/>
                <a:ea typeface="Calibri"/>
                <a:cs typeface="Times New Roman"/>
              </a:rPr>
              <a:t>://phpa.health.maryland.gov/OEHFP/EH/Pages/WiFiCEHPAC.aspx (accessed January 18, 2019</a:t>
            </a:r>
            <a:r>
              <a:rPr lang="en-US" sz="1000" dirty="0" smtClean="0">
                <a:latin typeface="Calibri"/>
                <a:ea typeface="Calibri"/>
                <a:cs typeface="Times New Roman"/>
              </a:rPr>
              <a:t>).</a:t>
            </a:r>
          </a:p>
          <a:p>
            <a:r>
              <a:rPr lang="en-US" sz="1000" baseline="30000" dirty="0">
                <a:solidFill>
                  <a:prstClr val="black"/>
                </a:solidFill>
              </a:rPr>
              <a:t>4</a:t>
            </a:r>
            <a:r>
              <a:rPr lang="en-US" sz="1000" dirty="0" smtClean="0">
                <a:latin typeface="Calibri"/>
                <a:ea typeface="Calibri"/>
                <a:cs typeface="Times New Roman"/>
              </a:rPr>
              <a:t>http</a:t>
            </a:r>
            <a:r>
              <a:rPr lang="en-US" sz="1000" dirty="0">
                <a:latin typeface="Calibri"/>
                <a:ea typeface="Calibri"/>
                <a:cs typeface="Times New Roman"/>
              </a:rPr>
              <a:t>://www.uesf.org/san-francisco-educators-pass-resolution-calling-for-safer-technology-standards-for-all-san-francisco-schools</a:t>
            </a:r>
            <a:r>
              <a:rPr lang="en-US" sz="1000" dirty="0" smtClean="0">
                <a:latin typeface="Calibri"/>
                <a:ea typeface="Calibri"/>
                <a:cs typeface="Times New Roman"/>
              </a:rPr>
              <a:t>/</a:t>
            </a:r>
          </a:p>
          <a:p>
            <a:r>
              <a:rPr lang="en-US" sz="1000" baseline="30000" dirty="0" smtClean="0">
                <a:solidFill>
                  <a:prstClr val="black"/>
                </a:solidFill>
              </a:rPr>
              <a:t>5</a:t>
            </a:r>
            <a:r>
              <a:rPr lang="en-US" sz="1000" dirty="0">
                <a:hlinkClick r:id="rId3"/>
              </a:rPr>
              <a:t>https://www.prnewswire.com/news-releases/guidelines-for-safer-use-of-wireless-technology-in-classrooms-published-300054729.html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baseline="30000" dirty="0" smtClean="0">
                <a:solidFill>
                  <a:prstClr val="black"/>
                </a:solidFill>
              </a:rPr>
              <a:t>6</a:t>
            </a:r>
            <a:r>
              <a:rPr lang="en-US" sz="1000" dirty="0" smtClean="0">
                <a:latin typeface="Calibri"/>
                <a:ea typeface="Calibri"/>
                <a:cs typeface="Times New Roman"/>
              </a:rPr>
              <a:t>http</a:t>
            </a:r>
            <a:r>
              <a:rPr lang="en-US" sz="1000" dirty="0">
                <a:latin typeface="Calibri"/>
                <a:ea typeface="Calibri"/>
                <a:cs typeface="Times New Roman"/>
              </a:rPr>
              <a:t>://www.complianceandrisks.com/france-publishes-law-on-electromagnetic-waves/</a:t>
            </a:r>
          </a:p>
          <a:p>
            <a:r>
              <a:rPr lang="en-US" sz="1000" baseline="30000" dirty="0" smtClean="0">
                <a:solidFill>
                  <a:prstClr val="black"/>
                </a:solidFill>
              </a:rPr>
              <a:t>7</a:t>
            </a:r>
            <a:r>
              <a:rPr lang="en-US" sz="1000" dirty="0" smtClean="0">
                <a:latin typeface="Calibri"/>
                <a:ea typeface="Calibri"/>
                <a:cs typeface="Times New Roman"/>
              </a:rPr>
              <a:t>https</a:t>
            </a:r>
            <a:r>
              <a:rPr lang="en-US" sz="1000" dirty="0">
                <a:latin typeface="Calibri"/>
                <a:ea typeface="Calibri"/>
                <a:cs typeface="Times New Roman"/>
              </a:rPr>
              <a:t>://</a:t>
            </a:r>
            <a:r>
              <a:rPr lang="en-US" sz="1000" dirty="0" smtClean="0">
                <a:latin typeface="Calibri"/>
                <a:ea typeface="Calibri"/>
                <a:cs typeface="Times New Roman"/>
              </a:rPr>
              <a:t>www.gsma.com/publicpolicy/base-station-planning-permission-in-europe </a:t>
            </a:r>
          </a:p>
          <a:p>
            <a:r>
              <a:rPr lang="en-US" sz="1000" baseline="30000" dirty="0" smtClean="0">
                <a:solidFill>
                  <a:prstClr val="black"/>
                </a:solidFill>
              </a:rPr>
              <a:t>8</a:t>
            </a:r>
            <a:r>
              <a:rPr lang="en-US" sz="1000" dirty="0" smtClean="0">
                <a:hlinkClick r:id="rId4"/>
              </a:rPr>
              <a:t>http</a:t>
            </a:r>
            <a:r>
              <a:rPr lang="en-US" sz="1000" dirty="0">
                <a:hlinkClick r:id="rId4"/>
              </a:rPr>
              <a:t>://www2.landtag-bz.org/de/datenbanken/akte/angaben_akt.asp?pagetype=fogl&amp;app=idap&amp;at_id=346630&amp;blank=Y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baseline="30000" dirty="0" smtClean="0">
                <a:solidFill>
                  <a:prstClr val="black"/>
                </a:solidFill>
              </a:rPr>
              <a:t>9</a:t>
            </a:r>
            <a:r>
              <a:rPr lang="en-US" sz="1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</a:t>
            </a:r>
            <a:r>
              <a:rPr lang="en-US" sz="1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://www.dailymail.co.uk/news/article-2929530/Does-toddler-play-iPad-Taiwan-makes-ILLEGAL-parents-let-children-two-use-electronic-gadgets-18s-limit-use-reasonable-lengths.html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baseline="30000" dirty="0" smtClean="0">
                <a:solidFill>
                  <a:prstClr val="black"/>
                </a:solidFill>
              </a:rPr>
              <a:t>10 </a:t>
            </a:r>
            <a:r>
              <a:rPr lang="en-US" sz="10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</a:t>
            </a:r>
            <a:r>
              <a:rPr lang="en-US" sz="1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://www.oecta.on.ca/wps/</a:t>
            </a:r>
            <a:r>
              <a:rPr lang="en-US" sz="1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portal/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>!   </a:t>
            </a:r>
            <a:r>
              <a:rPr lang="en-US" sz="1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8"/>
              </a:rPr>
              <a:t>http://www.safeschool.ca/uploads/WiFipositionpaper2.pdf</a:t>
            </a:r>
            <a:r>
              <a:rPr lang="en-US" sz="10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  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baseline="30000" dirty="0" smtClean="0">
                <a:solidFill>
                  <a:prstClr val="black"/>
                </a:solidFill>
              </a:rPr>
              <a:t>11 </a:t>
            </a:r>
            <a:r>
              <a:rPr lang="en-US" sz="1000" dirty="0" smtClean="0">
                <a:latin typeface="Times New Roman"/>
                <a:ea typeface="Calibri"/>
                <a:cs typeface="Times New Roman"/>
              </a:rPr>
              <a:t>http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>://www.canadianteachermagazine.com/issues/2015/CTM_JanFeb15/index.html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baseline="30000" dirty="0" smtClean="0">
                <a:solidFill>
                  <a:prstClr val="black"/>
                </a:solidFill>
              </a:rPr>
              <a:t>12 </a:t>
            </a:r>
            <a:r>
              <a:rPr lang="en-US" sz="1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http</a:t>
            </a:r>
            <a:r>
              <a:rPr lang="en-US" sz="10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://www.ctf-fce.ca/en/Pages/Issues/Wi-Fi-Briefing-Document.aspx</a:t>
            </a:r>
            <a:r>
              <a:rPr lang="en-US" sz="1000" dirty="0">
                <a:latin typeface="Calibri"/>
                <a:ea typeface="Calibri"/>
                <a:cs typeface="Times New Roman"/>
              </a:rPr>
              <a:t> </a:t>
            </a:r>
            <a:endParaRPr lang="en-US" sz="1000" dirty="0" smtClean="0">
              <a:latin typeface="Calibri"/>
              <a:ea typeface="Calibri"/>
              <a:cs typeface="Times New Roman"/>
            </a:endParaRPr>
          </a:p>
          <a:p>
            <a:r>
              <a:rPr lang="en-US" sz="1000" baseline="30000" dirty="0" smtClean="0">
                <a:solidFill>
                  <a:prstClr val="black"/>
                </a:solidFill>
              </a:rPr>
              <a:t>13</a:t>
            </a:r>
            <a:r>
              <a:rPr lang="en-US" sz="1000" dirty="0" smtClean="0">
                <a:hlinkClick r:id="rId10"/>
              </a:rPr>
              <a:t>https</a:t>
            </a:r>
            <a:r>
              <a:rPr lang="en-US" sz="1000" dirty="0">
                <a:hlinkClick r:id="rId10"/>
              </a:rPr>
              <a:t>://emfscientist.org/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7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-76199"/>
            <a:ext cx="6781800" cy="650875"/>
          </a:xfrm>
        </p:spPr>
        <p:txBody>
          <a:bodyPr/>
          <a:lstStyle/>
          <a:p>
            <a:pPr lvl="1"/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Protect Yourself and Your Family</a:t>
            </a:r>
            <a:endParaRPr lang="en-CA" sz="3600" b="1" dirty="0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609601"/>
            <a:ext cx="8229600" cy="49117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Font typeface="Wingdings 2" pitchFamily="18" charset="2"/>
              <a:buNone/>
              <a:defRPr/>
            </a:pPr>
            <a:r>
              <a:rPr lang="en-CA" sz="2000" b="1" u="sng" dirty="0"/>
              <a:t>Distance is your </a:t>
            </a:r>
            <a:r>
              <a:rPr lang="en-CA" sz="2000" b="1" u="sng" dirty="0" smtClean="0"/>
              <a:t>friend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700" dirty="0"/>
              <a:t>Don’t sleep with your cell phone. </a:t>
            </a:r>
            <a:endParaRPr lang="en-CA" sz="1700" dirty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700" dirty="0"/>
              <a:t>Keep cell phones away from your head and out of your pocket, bras, etc.</a:t>
            </a:r>
            <a:endParaRPr lang="en-CA" sz="1700" dirty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700" dirty="0"/>
              <a:t>Keep cell phones and tablets away from small children.</a:t>
            </a:r>
            <a:endParaRPr lang="en-CA" sz="1700" dirty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700" dirty="0"/>
              <a:t>Mothers to be: keep all wireless devices away from your abdomen.</a:t>
            </a:r>
            <a:endParaRPr lang="en-CA" sz="1700" dirty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700" dirty="0"/>
              <a:t>Do not use personal “wearable” wireless devices in transmitting mode.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700" dirty="0"/>
              <a:t>Select appliances/devices that have a wired option.  </a:t>
            </a:r>
          </a:p>
          <a:p>
            <a:pPr marL="0" lvl="0" indent="0">
              <a:buClrTx/>
              <a:buNone/>
            </a:pPr>
            <a:endParaRPr lang="en-CA" sz="17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2000" b="1" u="sng" dirty="0" smtClean="0"/>
              <a:t>Create a safe-haven in your residence</a:t>
            </a:r>
            <a:endParaRPr lang="en-CA" sz="2000" b="1" u="sng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700" dirty="0"/>
              <a:t>Remove all cordless phones. </a:t>
            </a:r>
            <a:endParaRPr lang="en-CA" sz="1700" dirty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700" dirty="0"/>
              <a:t>Opt out of continuously transmitting smart utility meters.</a:t>
            </a:r>
            <a:endParaRPr lang="en-CA" sz="1700" dirty="0"/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700" dirty="0"/>
              <a:t>Replace wireless home Wi-Fi with wired options. </a:t>
            </a:r>
            <a:br>
              <a:rPr lang="en-US" sz="1700" dirty="0"/>
            </a:br>
            <a:r>
              <a:rPr lang="en-US" sz="1700" dirty="0"/>
              <a:t>If impossible, put the router on a timer to turn off at night. </a:t>
            </a:r>
            <a:br>
              <a:rPr lang="en-US" sz="1700" dirty="0"/>
            </a:br>
            <a:r>
              <a:rPr lang="en-US" sz="1700" dirty="0"/>
              <a:t>Remove from high-use and sleeping areas.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700" dirty="0"/>
              <a:t>Replace a wireless baby monitor with a wired monitor.</a:t>
            </a:r>
            <a:endParaRPr lang="en-CA" sz="1700" dirty="0"/>
          </a:p>
          <a:p>
            <a:pPr lvl="0">
              <a:buClrTx/>
            </a:pPr>
            <a:endParaRPr lang="en-US" sz="1700" dirty="0"/>
          </a:p>
          <a:p>
            <a:pPr marL="0" indent="0">
              <a:buClrTx/>
              <a:buNone/>
            </a:pPr>
            <a:endParaRPr lang="en-CA" sz="17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5791201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If you don’t want a 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</a:t>
            </a:r>
            <a:r>
              <a:rPr lang="en-CA" sz="2000" b="1" dirty="0"/>
              <a:t> antenna near you, stop </a:t>
            </a:r>
            <a:r>
              <a:rPr lang="en-CA" sz="2000" b="1" dirty="0" smtClean="0"/>
              <a:t>streaming videos wirelessly</a:t>
            </a:r>
            <a:endParaRPr lang="en-CA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893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447800"/>
            <a:ext cx="8216900" cy="3048000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CA" sz="2000" dirty="0" smtClean="0"/>
              <a:t>Canadians </a:t>
            </a:r>
            <a:r>
              <a:rPr lang="en-CA" sz="2000" dirty="0"/>
              <a:t>for Safe Technology (C</a:t>
            </a:r>
            <a:r>
              <a:rPr lang="en-CA" sz="2000" dirty="0">
                <a:latin typeface="+mj-lt"/>
              </a:rPr>
              <a:t>4</a:t>
            </a:r>
            <a:r>
              <a:rPr lang="en-CA" sz="2000" dirty="0"/>
              <a:t>ST). </a:t>
            </a:r>
            <a:r>
              <a:rPr lang="en-CA" sz="2000" dirty="0" smtClean="0">
                <a:hlinkClick r:id="rId3"/>
              </a:rPr>
              <a:t>https</a:t>
            </a:r>
            <a:r>
              <a:rPr lang="en-CA" sz="2000" dirty="0">
                <a:hlinkClick r:id="rId3"/>
              </a:rPr>
              <a:t>://</a:t>
            </a:r>
            <a:r>
              <a:rPr lang="en-CA" sz="2000" dirty="0" smtClean="0">
                <a:hlinkClick r:id="rId3"/>
              </a:rPr>
              <a:t>C</a:t>
            </a:r>
            <a:r>
              <a:rPr lang="en-CA" sz="2000" dirty="0" smtClean="0">
                <a:latin typeface="+mj-lt"/>
                <a:hlinkClick r:id="rId3"/>
              </a:rPr>
              <a:t>4</a:t>
            </a:r>
            <a:r>
              <a:rPr lang="en-CA" sz="2000" dirty="0" smtClean="0">
                <a:hlinkClick r:id="rId3"/>
              </a:rPr>
              <a:t>ST.org</a:t>
            </a:r>
            <a:r>
              <a:rPr lang="en-CA" sz="2000" dirty="0" smtClean="0"/>
              <a:t>  </a:t>
            </a:r>
            <a:endParaRPr lang="en-CA" sz="2000" dirty="0"/>
          </a:p>
          <a:p>
            <a:pPr marL="45720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CA" sz="2000" dirty="0" smtClean="0"/>
              <a:t>Environmental </a:t>
            </a:r>
            <a:r>
              <a:rPr lang="en-CA" sz="2000" dirty="0"/>
              <a:t>Health Trust. </a:t>
            </a:r>
            <a:r>
              <a:rPr lang="en-CA" sz="2000" dirty="0" smtClean="0">
                <a:hlinkClick r:id="rId4"/>
              </a:rPr>
              <a:t>https</a:t>
            </a:r>
            <a:r>
              <a:rPr lang="en-CA" sz="2000" dirty="0">
                <a:hlinkClick r:id="rId4"/>
              </a:rPr>
              <a:t>://</a:t>
            </a:r>
            <a:r>
              <a:rPr lang="en-CA" sz="2000" dirty="0" smtClean="0">
                <a:hlinkClick r:id="rId4"/>
              </a:rPr>
              <a:t>Ehtrust.org</a:t>
            </a:r>
            <a:endParaRPr lang="en-CA" sz="2000" dirty="0" smtClean="0"/>
          </a:p>
          <a:p>
            <a:pPr marL="45720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CA" sz="2000" dirty="0" smtClean="0"/>
              <a:t>Electromagnetic Radiation Safety. </a:t>
            </a:r>
            <a:r>
              <a:rPr lang="en-CA" sz="2000" dirty="0" smtClean="0">
                <a:hlinkClick r:id="rId5"/>
              </a:rPr>
              <a:t>https</a:t>
            </a:r>
            <a:r>
              <a:rPr lang="en-CA" sz="2000" dirty="0">
                <a:hlinkClick r:id="rId5"/>
              </a:rPr>
              <a:t>://www.saferemr.com</a:t>
            </a:r>
            <a:r>
              <a:rPr lang="en-CA" sz="2000" dirty="0" smtClean="0">
                <a:hlinkClick r:id="rId5"/>
              </a:rPr>
              <a:t>/</a:t>
            </a:r>
            <a:r>
              <a:rPr lang="en-CA" sz="2000" dirty="0" smtClean="0"/>
              <a:t> </a:t>
            </a:r>
            <a:endParaRPr lang="en-CA" sz="2000" dirty="0"/>
          </a:p>
          <a:p>
            <a:pPr marL="45720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CA" sz="2000" dirty="0" smtClean="0"/>
              <a:t>Physicians </a:t>
            </a:r>
            <a:r>
              <a:rPr lang="en-CA" sz="2000" dirty="0"/>
              <a:t>for Safe Technology. </a:t>
            </a:r>
            <a:r>
              <a:rPr lang="en-CA" sz="2000" dirty="0" smtClean="0">
                <a:hlinkClick r:id="rId6"/>
              </a:rPr>
              <a:t>https</a:t>
            </a:r>
            <a:r>
              <a:rPr lang="en-CA" sz="2000" dirty="0">
                <a:hlinkClick r:id="rId6"/>
              </a:rPr>
              <a:t>://</a:t>
            </a:r>
            <a:r>
              <a:rPr lang="en-CA" sz="2000" dirty="0" smtClean="0">
                <a:hlinkClick r:id="rId6"/>
              </a:rPr>
              <a:t>Mdsafetech.org</a:t>
            </a:r>
            <a:r>
              <a:rPr lang="en-CA" sz="2000" dirty="0" smtClean="0"/>
              <a:t> </a:t>
            </a:r>
            <a:endParaRPr lang="en-CA" sz="2000" dirty="0" smtClean="0"/>
          </a:p>
          <a:p>
            <a:pPr marL="457200" indent="-457200">
              <a:lnSpc>
                <a:spcPct val="200000"/>
              </a:lnSpc>
              <a:buClrTx/>
              <a:buFont typeface="+mj-lt"/>
              <a:buAutoNum type="arabicPeriod"/>
            </a:pPr>
            <a:endParaRPr lang="en-CA" sz="2000"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ClrTx/>
              <a:buNone/>
              <a:tabLst>
                <a:tab pos="457200" algn="l"/>
              </a:tabLst>
            </a:pPr>
            <a:endParaRPr lang="en-US" sz="19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52400" y="1524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3200" dirty="0" smtClean="0"/>
              <a:t>Websites for additional information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39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2124"/>
            <a:ext cx="8216900" cy="5029200"/>
          </a:xfrm>
        </p:spPr>
        <p:txBody>
          <a:bodyPr/>
          <a:lstStyle/>
          <a:p>
            <a:pPr marL="355600" indent="0" defTabSz="1168400">
              <a:spcAft>
                <a:spcPts val="0"/>
              </a:spcAft>
              <a:buClrTx/>
              <a:buNone/>
            </a:pPr>
            <a:r>
              <a:rPr lang="en-US" sz="2000" dirty="0" smtClean="0">
                <a:latin typeface="+mj-lt"/>
                <a:ea typeface="Times New Roman"/>
              </a:rPr>
              <a:t>Profit growth </a:t>
            </a:r>
            <a:r>
              <a:rPr lang="en-US" sz="2000" dirty="0">
                <a:latin typeface="+mj-lt"/>
                <a:ea typeface="Times New Roman"/>
              </a:rPr>
              <a:t>for </a:t>
            </a:r>
            <a:r>
              <a:rPr lang="en-US" sz="2000" dirty="0" smtClean="0">
                <a:latin typeface="+mj-lt"/>
                <a:ea typeface="Times New Roman"/>
              </a:rPr>
              <a:t>telecommunications’ companies come </a:t>
            </a:r>
            <a:r>
              <a:rPr lang="en-US" sz="2000" dirty="0">
                <a:latin typeface="+mj-lt"/>
                <a:ea typeface="Times New Roman"/>
              </a:rPr>
              <a:t>from </a:t>
            </a:r>
            <a:r>
              <a:rPr lang="en-US" sz="2000" dirty="0" smtClean="0">
                <a:latin typeface="+mj-lt"/>
                <a:ea typeface="Times New Roman"/>
              </a:rPr>
              <a:t>wireless</a:t>
            </a:r>
          </a:p>
          <a:p>
            <a:pPr marL="355600" indent="0" defTabSz="1168400">
              <a:spcAft>
                <a:spcPts val="0"/>
              </a:spcAft>
              <a:buClrTx/>
              <a:buNone/>
            </a:pPr>
            <a:endParaRPr lang="en-US" sz="2000" dirty="0">
              <a:latin typeface="+mj-lt"/>
              <a:ea typeface="Times New Roman"/>
            </a:endParaRPr>
          </a:p>
          <a:p>
            <a:pPr marL="355600" indent="0" defTabSz="1168400">
              <a:spcAft>
                <a:spcPts val="0"/>
              </a:spcAft>
              <a:buClrTx/>
              <a:buNone/>
            </a:pPr>
            <a:r>
              <a:rPr lang="en-US" sz="2000" dirty="0" smtClean="0">
                <a:latin typeface="+mj-lt"/>
                <a:ea typeface="Times New Roman"/>
              </a:rPr>
              <a:t>Technology </a:t>
            </a:r>
            <a:r>
              <a:rPr lang="en-US" sz="2000" dirty="0">
                <a:latin typeface="+mj-lt"/>
                <a:ea typeface="Times New Roman"/>
              </a:rPr>
              <a:t>company’s growth </a:t>
            </a:r>
            <a:r>
              <a:rPr lang="en-US" sz="2000" dirty="0" smtClean="0">
                <a:latin typeface="+mj-lt"/>
                <a:ea typeface="Times New Roman"/>
              </a:rPr>
              <a:t>requires use of the </a:t>
            </a:r>
            <a:r>
              <a:rPr lang="en-US" sz="2000" dirty="0">
                <a:latin typeface="+mj-lt"/>
                <a:ea typeface="Times New Roman"/>
              </a:rPr>
              <a:t>most current </a:t>
            </a:r>
            <a:r>
              <a:rPr lang="en-US" sz="2000" dirty="0" smtClean="0">
                <a:latin typeface="+mj-lt"/>
                <a:ea typeface="Times New Roman"/>
              </a:rPr>
              <a:t>devices</a:t>
            </a:r>
          </a:p>
          <a:p>
            <a:pPr marL="534987" indent="0" defTabSz="1168400">
              <a:spcAft>
                <a:spcPts val="0"/>
              </a:spcAft>
              <a:buClrTx/>
              <a:buNone/>
            </a:pPr>
            <a:r>
              <a:rPr lang="en-US" sz="2000" dirty="0" smtClean="0">
                <a:latin typeface="+mj-lt"/>
                <a:ea typeface="Times New Roman"/>
              </a:rPr>
              <a:t>   </a:t>
            </a:r>
            <a:endParaRPr lang="en-CA" sz="2000" dirty="0">
              <a:latin typeface="+mj-lt"/>
            </a:endParaRPr>
          </a:p>
          <a:p>
            <a:pPr marL="355600" lvl="0" indent="0">
              <a:lnSpc>
                <a:spcPct val="115000"/>
              </a:lnSpc>
              <a:spcAft>
                <a:spcPts val="1000"/>
              </a:spcAft>
              <a:buClrTx/>
              <a:buNone/>
            </a:pPr>
            <a:r>
              <a:rPr lang="en-CA" sz="2000" dirty="0">
                <a:latin typeface="+mj-lt"/>
                <a:ea typeface="Times New Roman"/>
              </a:rPr>
              <a:t>Industry is not incented to look at wired solutions even though they:</a:t>
            </a:r>
          </a:p>
          <a:p>
            <a:pPr marL="1168400" lvl="1" indent="-266700" defTabSz="1168400">
              <a:spcAft>
                <a:spcPts val="0"/>
              </a:spcAft>
              <a:buClrTx/>
              <a:buFont typeface="Symbol"/>
              <a:buChar char=""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Are 100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times faster</a:t>
            </a:r>
            <a:endParaRPr lang="en-CA" sz="2000" dirty="0">
              <a:latin typeface="+mj-lt"/>
              <a:ea typeface="Times New Roman"/>
            </a:endParaRPr>
          </a:p>
          <a:p>
            <a:pPr marL="1168400" lvl="1" indent="-266700" defTabSz="1168400">
              <a:spcAft>
                <a:spcPts val="0"/>
              </a:spcAft>
              <a:buClrTx/>
              <a:buFont typeface="Symbol"/>
              <a:buChar char=""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Consume less energy</a:t>
            </a:r>
            <a:endParaRPr lang="en-CA" sz="2000" dirty="0" smtClean="0">
              <a:latin typeface="+mj-lt"/>
              <a:ea typeface="Times New Roman"/>
            </a:endParaRPr>
          </a:p>
          <a:p>
            <a:pPr marL="1168400" lvl="1" indent="-266700" defTabSz="1168400">
              <a:spcAft>
                <a:spcPts val="0"/>
              </a:spcAft>
              <a:buClrTx/>
              <a:buFont typeface="Symbol"/>
              <a:buChar char=""/>
            </a:pPr>
            <a:r>
              <a:rPr lang="en-US" sz="2000" dirty="0" smtClean="0">
                <a:latin typeface="+mj-lt"/>
                <a:ea typeface="Times New Roman"/>
              </a:rPr>
              <a:t>Are more reliable and resilient</a:t>
            </a:r>
            <a:endParaRPr lang="en-CA" sz="2000" dirty="0" smtClean="0">
              <a:latin typeface="+mj-lt"/>
              <a:ea typeface="Times New Roman"/>
            </a:endParaRPr>
          </a:p>
          <a:p>
            <a:pPr marL="1168400" lvl="1" indent="-266700" defTabSz="1168400">
              <a:spcAft>
                <a:spcPts val="0"/>
              </a:spcAft>
              <a:buClrTx/>
              <a:buFont typeface="Symbol"/>
              <a:buChar char=""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Protect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security and privacy better</a:t>
            </a:r>
            <a:endParaRPr lang="en-CA" sz="2000" dirty="0">
              <a:latin typeface="+mj-lt"/>
              <a:ea typeface="Times New Roman"/>
            </a:endParaRPr>
          </a:p>
          <a:p>
            <a:pPr marL="1168400" lvl="1" indent="-266700" defTabSz="1168400">
              <a:spcAft>
                <a:spcPts val="0"/>
              </a:spcAft>
              <a:buClrTx/>
              <a:buFont typeface="Symbol"/>
              <a:buChar char=""/>
            </a:pPr>
            <a:r>
              <a:rPr lang="en-US" sz="2000" dirty="0" smtClean="0">
                <a:latin typeface="+mj-lt"/>
                <a:ea typeface="Times New Roman"/>
              </a:rPr>
              <a:t>Decrease the points of vulnerability </a:t>
            </a:r>
          </a:p>
          <a:p>
            <a:pPr marL="1168400" lvl="1" indent="-266700" defTabSz="1168400">
              <a:spcAft>
                <a:spcPts val="0"/>
              </a:spcAft>
              <a:buClrTx/>
              <a:buFont typeface="Symbol"/>
              <a:buChar char=""/>
            </a:pPr>
            <a:r>
              <a:rPr lang="en-US" sz="2000" dirty="0" smtClean="0">
                <a:latin typeface="+mj-lt"/>
                <a:ea typeface="Times New Roman"/>
              </a:rPr>
              <a:t>Reduce risk to personal and business data  </a:t>
            </a:r>
          </a:p>
          <a:p>
            <a:pPr marL="1168400" lvl="1" indent="-266700" defTabSz="1168400">
              <a:spcAft>
                <a:spcPts val="0"/>
              </a:spcAft>
              <a:buClrTx/>
              <a:buFont typeface="Symbol"/>
              <a:buChar char=""/>
            </a:pPr>
            <a:endParaRPr lang="en-US" sz="2000" dirty="0">
              <a:latin typeface="+mj-lt"/>
              <a:ea typeface="Times New Roman"/>
            </a:endParaRPr>
          </a:p>
          <a:p>
            <a:pPr marL="901700" lvl="1" indent="0" defTabSz="1168400">
              <a:spcAft>
                <a:spcPts val="0"/>
              </a:spcAft>
              <a:buClrTx/>
              <a:buNone/>
            </a:pPr>
            <a:endParaRPr lang="en-US" sz="1900" dirty="0">
              <a:latin typeface="Times New Roman"/>
              <a:ea typeface="Times New Roman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52400" y="1524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700" dirty="0" smtClean="0"/>
              <a:t>Wired Solutions </a:t>
            </a:r>
            <a:r>
              <a:rPr lang="en-US" altLang="en-US" sz="2700" dirty="0"/>
              <a:t>S</a:t>
            </a:r>
            <a:r>
              <a:rPr lang="en-US" altLang="en-US" sz="2700" dirty="0" smtClean="0"/>
              <a:t>hould be Prioritized </a:t>
            </a:r>
            <a:r>
              <a:rPr lang="en-US" altLang="en-US" sz="2700" dirty="0"/>
              <a:t>O</a:t>
            </a:r>
            <a:r>
              <a:rPr lang="en-US" altLang="en-US" sz="2700" dirty="0" smtClean="0"/>
              <a:t>ver </a:t>
            </a:r>
            <a:r>
              <a:rPr lang="en-US" altLang="en-US" sz="2700" dirty="0"/>
              <a:t>W</a:t>
            </a:r>
            <a:r>
              <a:rPr lang="en-US" altLang="en-US" sz="2700" dirty="0" smtClean="0"/>
              <a:t>ireless</a:t>
            </a:r>
            <a:endParaRPr lang="en-US" altLang="en-US" sz="2700" b="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668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685800"/>
            <a:ext cx="8712200" cy="5029200"/>
          </a:xfrm>
        </p:spPr>
        <p:txBody>
          <a:bodyPr/>
          <a:lstStyle/>
          <a:p>
            <a:pPr>
              <a:buClrTx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/>
              <a:t>G is the next generation of wireless technologies. </a:t>
            </a:r>
            <a:endParaRPr lang="en-CA" sz="2000" dirty="0"/>
          </a:p>
          <a:p>
            <a:pPr>
              <a:buClrTx/>
            </a:pPr>
            <a:r>
              <a:rPr lang="en-US" sz="2000" dirty="0" smtClean="0"/>
              <a:t>Compared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3G</a:t>
            </a:r>
            <a:r>
              <a:rPr lang="en-US" sz="2000" dirty="0" smtClean="0"/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4G</a:t>
            </a:r>
            <a:r>
              <a:rPr lang="en-US" sz="2000" dirty="0" smtClean="0"/>
              <a:t>, it will:</a:t>
            </a:r>
          </a:p>
          <a:p>
            <a:pPr lvl="1">
              <a:buClrTx/>
            </a:pPr>
            <a:r>
              <a:rPr lang="en-US" sz="2000" dirty="0" smtClean="0"/>
              <a:t>Provide </a:t>
            </a:r>
            <a:r>
              <a:rPr lang="en-US" sz="2000" b="1" dirty="0" smtClean="0"/>
              <a:t>greater </a:t>
            </a:r>
            <a:r>
              <a:rPr lang="en-US" sz="2000" b="1" dirty="0"/>
              <a:t>capacity</a:t>
            </a:r>
            <a:r>
              <a:rPr lang="en-US" sz="2000" dirty="0"/>
              <a:t> for wireless </a:t>
            </a:r>
            <a:r>
              <a:rPr lang="en-US" sz="2000" dirty="0" smtClean="0"/>
              <a:t>networks</a:t>
            </a:r>
          </a:p>
          <a:p>
            <a:pPr lvl="1">
              <a:buClrTx/>
            </a:pPr>
            <a:r>
              <a:rPr lang="en-US" sz="2000" dirty="0" smtClean="0"/>
              <a:t>Deliver </a:t>
            </a:r>
            <a:r>
              <a:rPr lang="en-US" sz="2000" b="1" dirty="0"/>
              <a:t>extremely</a:t>
            </a:r>
            <a:r>
              <a:rPr lang="en-US" sz="2000" dirty="0"/>
              <a:t> </a:t>
            </a:r>
            <a:r>
              <a:rPr lang="en-US" sz="2000" b="1" dirty="0"/>
              <a:t>fast </a:t>
            </a:r>
            <a:r>
              <a:rPr lang="en-US" sz="2000" dirty="0"/>
              <a:t>data </a:t>
            </a:r>
            <a:r>
              <a:rPr lang="en-US" sz="2000" dirty="0" smtClean="0"/>
              <a:t>speeds</a:t>
            </a:r>
          </a:p>
          <a:p>
            <a:pPr marL="393700" lvl="1" indent="0">
              <a:buClrTx/>
              <a:buNone/>
            </a:pPr>
            <a:r>
              <a:rPr lang="en-US" sz="2000" b="1" dirty="0"/>
              <a:t>a</a:t>
            </a:r>
            <a:r>
              <a:rPr lang="en-US" sz="2000" b="1" dirty="0" smtClean="0"/>
              <a:t>t much </a:t>
            </a:r>
            <a:r>
              <a:rPr lang="en-US" sz="2000" b="1" dirty="0"/>
              <a:t>lower latencies</a:t>
            </a:r>
            <a:r>
              <a:rPr lang="en-US" sz="2000" dirty="0"/>
              <a:t> (network delays</a:t>
            </a:r>
            <a:r>
              <a:rPr lang="en-US" sz="2000" dirty="0" smtClean="0"/>
              <a:t>).</a:t>
            </a:r>
            <a:endParaRPr lang="en-CA" sz="2000" dirty="0"/>
          </a:p>
          <a:p>
            <a:pPr marL="273050" lvl="1" indent="-273050" eaLnBrk="1" hangingPunct="1"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Wingdings 2" pitchFamily="18" charset="2"/>
              <a:buChar char=""/>
              <a:defRPr/>
            </a:pPr>
            <a:r>
              <a:rPr lang="en-US" sz="2000" dirty="0"/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</a:t>
            </a:r>
            <a:r>
              <a:rPr lang="en-US" sz="2000" dirty="0"/>
              <a:t>will use a range of frequencies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en-US" sz="2000" dirty="0"/>
              <a:t> MHz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000" dirty="0"/>
              <a:t>GHz</a:t>
            </a:r>
            <a:r>
              <a:rPr lang="en-CA" sz="2000" dirty="0"/>
              <a:t>. (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000" dirty="0"/>
              <a:t>G uses </a:t>
            </a:r>
            <a:r>
              <a:rPr lang="en-CA" sz="2000" dirty="0" smtClean="0"/>
              <a:t> under </a:t>
            </a:r>
            <a:r>
              <a:rPr lang="en-CA" sz="2000" dirty="0"/>
              <a:t>6GHz and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2000" dirty="0"/>
              <a:t>G uses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850 </a:t>
            </a:r>
            <a:r>
              <a:rPr lang="en-CA" sz="2000" dirty="0"/>
              <a:t>MHz to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 </a:t>
            </a:r>
            <a:r>
              <a:rPr lang="en-CA" sz="2000" dirty="0"/>
              <a:t>GHz).</a:t>
            </a:r>
            <a:endParaRPr lang="fr-FR" altLang="en-US" sz="20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Font typeface="Wingdings 2" pitchFamily="18" charset="2"/>
              <a:buChar char=""/>
              <a:defRPr/>
            </a:pPr>
            <a:r>
              <a:rPr lang="en-US" sz="2000" dirty="0" smtClean="0"/>
              <a:t>Be a key component of the Internet </a:t>
            </a:r>
            <a:r>
              <a:rPr lang="en-US" sz="2000" dirty="0"/>
              <a:t>of </a:t>
            </a:r>
            <a:r>
              <a:rPr lang="en-US" sz="2000" dirty="0" smtClean="0"/>
              <a:t>Things</a:t>
            </a:r>
            <a:endParaRPr lang="en-US" sz="2000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Tx/>
              <a:buFont typeface="Wingdings 2" pitchFamily="18" charset="2"/>
              <a:buChar char=""/>
              <a:defRPr/>
            </a:pPr>
            <a:r>
              <a:rPr lang="en-US" sz="1800" dirty="0" smtClean="0"/>
              <a:t>Cisco </a:t>
            </a:r>
            <a:r>
              <a:rPr lang="en-US" sz="1800" dirty="0"/>
              <a:t>projects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sz="1800" dirty="0"/>
              <a:t>billion wireless, connected objects by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2030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Tx/>
              <a:buFont typeface="Wingdings 2" pitchFamily="18" charset="2"/>
              <a:buChar char=""/>
              <a:defRPr/>
            </a:pPr>
            <a:r>
              <a:rPr lang="en-US" sz="1800" dirty="0" smtClean="0"/>
              <a:t>On </a:t>
            </a:r>
            <a:r>
              <a:rPr lang="en-US" sz="1800" dirty="0"/>
              <a:t>average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1800" dirty="0"/>
              <a:t>per </a:t>
            </a:r>
            <a:r>
              <a:rPr lang="en-US" sz="1800" dirty="0" smtClean="0"/>
              <a:t>individual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</a:t>
            </a:r>
            <a:r>
              <a:rPr lang="en-US" sz="1800" dirty="0"/>
              <a:t>on earth (higher in developed countries</a:t>
            </a:r>
            <a:r>
              <a:rPr lang="en-US" sz="1800" dirty="0" smtClean="0"/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Font typeface="Wingdings 2" pitchFamily="18" charset="2"/>
              <a:buChar char="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</a:t>
            </a:r>
            <a:r>
              <a:rPr lang="en-US" sz="2000" dirty="0" smtClean="0"/>
              <a:t> will build on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4G</a:t>
            </a:r>
            <a:r>
              <a:rPr lang="en-US" sz="2000" dirty="0" smtClean="0"/>
              <a:t> network, not replace it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Font typeface="Wingdings 2" pitchFamily="18" charset="2"/>
              <a:buChar char="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</a:t>
            </a:r>
            <a:r>
              <a:rPr lang="en-US" sz="2000" dirty="0" smtClean="0"/>
              <a:t> will require significantly more small cell antenna (as </a:t>
            </a:r>
            <a:r>
              <a:rPr lang="en-US" sz="2000" dirty="0"/>
              <a:t>close as 100 meters in dense </a:t>
            </a:r>
            <a:r>
              <a:rPr lang="en-US" sz="2000" dirty="0" smtClean="0"/>
              <a:t>population areas) due to technical limitations</a:t>
            </a:r>
            <a:endParaRPr lang="en-US" sz="2000" dirty="0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31800" y="127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What is 5G</a:t>
            </a:r>
            <a:r>
              <a:rPr lang="en-US" altLang="en-US" sz="3200" dirty="0" smtClean="0"/>
              <a:t>?</a:t>
            </a:r>
            <a:endParaRPr lang="en-US" altLang="en-US" sz="3200" b="0" dirty="0"/>
          </a:p>
        </p:txBody>
      </p:sp>
      <p:sp>
        <p:nvSpPr>
          <p:cNvPr id="2" name="Rectangle 1"/>
          <p:cNvSpPr/>
          <p:nvPr/>
        </p:nvSpPr>
        <p:spPr>
          <a:xfrm>
            <a:off x="1524000" y="6019800"/>
            <a:ext cx="6248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100" baseline="30000" dirty="0"/>
              <a:t>1</a:t>
            </a:r>
            <a:r>
              <a:rPr lang="en-US" sz="1100" b="0" dirty="0" smtClean="0">
                <a:solidFill>
                  <a:prstClr val="black"/>
                </a:solidFill>
              </a:rPr>
              <a:t>The </a:t>
            </a:r>
            <a:r>
              <a:rPr lang="en-US" sz="1100" b="0" dirty="0">
                <a:solidFill>
                  <a:prstClr val="black"/>
                </a:solidFill>
              </a:rPr>
              <a:t>UN projects a population of 8.5 billion people by 2030; </a:t>
            </a:r>
            <a:r>
              <a:rPr lang="en-US" sz="1100" b="0" u="sng" dirty="0">
                <a:solidFill>
                  <a:prstClr val="black"/>
                </a:solidFill>
                <a:hlinkClick r:id="rId3"/>
              </a:rPr>
              <a:t>https://www.un.org/sustainabledevelopment/blog/2015/07/un-projects-world-population-to-reach-8-5-billion-by-2030-driven-by-growth-in-developing-countries/</a:t>
            </a:r>
            <a:r>
              <a:rPr lang="en-US" sz="1100" b="0" dirty="0">
                <a:solidFill>
                  <a:prstClr val="black"/>
                </a:solidFill>
              </a:rPr>
              <a:t> </a:t>
            </a:r>
            <a:endParaRPr lang="en-US" sz="1100" b="0" dirty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72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"/>
          <p:cNvSpPr>
            <a:spLocks noGrp="1"/>
          </p:cNvSpPr>
          <p:nvPr>
            <p:ph type="title"/>
          </p:nvPr>
        </p:nvSpPr>
        <p:spPr>
          <a:xfrm>
            <a:off x="435211" y="-9575"/>
            <a:ext cx="6914646" cy="692746"/>
          </a:xfrm>
        </p:spPr>
        <p:txBody>
          <a:bodyPr>
            <a:noAutofit/>
          </a:bodyPr>
          <a:lstStyle/>
          <a:p>
            <a:pPr algn="ctr"/>
            <a:r>
              <a:rPr lang="en-CA" sz="3200" b="1" dirty="0"/>
              <a:t>Safety</a:t>
            </a:r>
            <a:r>
              <a:rPr lang="en-CA" sz="3200" b="1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CA" sz="3200" b="1" dirty="0"/>
              <a:t>Code 6</a:t>
            </a:r>
            <a:endParaRPr lang="en-US" sz="3200" b="1" dirty="0"/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3736584" y="692696"/>
            <a:ext cx="5404613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Established 1979. </a:t>
            </a:r>
            <a:r>
              <a:rPr lang="en-US" sz="2000" b="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Minor revisions </a:t>
            </a:r>
            <a:r>
              <a:rPr lang="en-US" sz="2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1991, 1993, 1999, 2009, 2015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The purpose is to establish </a:t>
            </a:r>
            <a:r>
              <a:rPr lang="en-US" sz="2000" b="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safety limits</a:t>
            </a:r>
            <a:r>
              <a:rPr lang="en-US" sz="2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for human exposure to radiofrequency (RF) fields in the frequency range from 3 kHz to 300 GHz.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Originally intended for individuals working at, or visiting, </a:t>
            </a:r>
            <a:r>
              <a:rPr lang="en-US" sz="2000" b="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federally regulated sites</a:t>
            </a:r>
            <a:r>
              <a:rPr lang="en-US" sz="2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Health Canada </a:t>
            </a:r>
            <a:r>
              <a:rPr lang="en-US" sz="2000" b="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recommends</a:t>
            </a:r>
            <a:r>
              <a:rPr lang="en-US" sz="20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limits for safe human exposure</a:t>
            </a:r>
            <a:endParaRPr lang="en-US" b="0" dirty="0">
              <a:solidFill>
                <a:prstClr val="black"/>
              </a:solidFill>
              <a:latin typeface="Constantia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6F6F7F6C-B0F0-4F71-B70D-8844E2C28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09" y="980728"/>
            <a:ext cx="3401108" cy="25915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3785850"/>
            <a:ext cx="792088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Health Canada </a:t>
            </a:r>
            <a:r>
              <a:rPr lang="en-US" sz="1900" b="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does not regulate</a:t>
            </a:r>
            <a:r>
              <a:rPr lang="en-US" sz="19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the general public's exposure to RF </a:t>
            </a:r>
            <a:r>
              <a:rPr lang="en-US" sz="1900" b="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radiation. </a:t>
            </a:r>
            <a:endParaRPr lang="en-US" sz="1900" b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Many </a:t>
            </a:r>
            <a:r>
              <a:rPr lang="en-US" sz="1900" b="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provinces and territories</a:t>
            </a:r>
            <a:r>
              <a:rPr lang="en-US" sz="19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apply the exposure limits in Safety Code 6 for general public exposure. 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Industry, Science and Economic Development Canada (ISED) </a:t>
            </a:r>
            <a:r>
              <a:rPr lang="en-US" sz="1900" b="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regulates</a:t>
            </a:r>
            <a:r>
              <a:rPr lang="en-US" sz="19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wireless devices </a:t>
            </a:r>
            <a:r>
              <a:rPr lang="en-US" sz="1900" b="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(cell phones, tablets, etc.) and infrastructure </a:t>
            </a:r>
            <a:r>
              <a:rPr lang="en-US" sz="19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(such as cell </a:t>
            </a:r>
            <a:r>
              <a:rPr lang="en-US" sz="1900" b="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towers, </a:t>
            </a:r>
            <a:r>
              <a:rPr lang="en-US" sz="19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</a:t>
            </a:r>
            <a:r>
              <a:rPr lang="en-US" sz="1900" b="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i-Fi) </a:t>
            </a:r>
            <a:r>
              <a:rPr lang="en-US" sz="19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which are required to comply </a:t>
            </a:r>
            <a:r>
              <a:rPr lang="en-US" sz="1900" b="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with </a:t>
            </a:r>
            <a:r>
              <a:rPr lang="en-US" sz="1900" b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Safety Code 6.</a:t>
            </a:r>
          </a:p>
        </p:txBody>
      </p:sp>
    </p:spTree>
    <p:extLst>
      <p:ext uri="{BB962C8B-B14F-4D97-AF65-F5344CB8AC3E}">
        <p14:creationId xmlns:p14="http://schemas.microsoft.com/office/powerpoint/2010/main" val="146010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2751BF-A432-4AF2-8FEB-7D06E771E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37" y="0"/>
            <a:ext cx="9449256" cy="52292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13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green, screenshot&#10;&#10;Description automatically generated">
            <a:extLst>
              <a:ext uri="{FF2B5EF4-FFF2-40B4-BE49-F238E27FC236}">
                <a16:creationId xmlns:a16="http://schemas.microsoft.com/office/drawing/2014/main" xmlns="" id="{16AE3084-7FA3-47E9-B368-32154200E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88" y="1479517"/>
            <a:ext cx="9323387" cy="1600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814C0F-BB52-4D87-B866-07AB2EA5B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7" y="3235118"/>
            <a:ext cx="9474823" cy="648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06141E-5631-4132-96BF-887B263BD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7" y="3955310"/>
            <a:ext cx="9474823" cy="6258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3D7BEC-1E0C-4A4A-ABE6-D788330A4D9C}"/>
              </a:ext>
            </a:extLst>
          </p:cNvPr>
          <p:cNvSpPr txBox="1"/>
          <p:nvPr/>
        </p:nvSpPr>
        <p:spPr>
          <a:xfrm>
            <a:off x="1082893" y="4819027"/>
            <a:ext cx="712879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More than 20,600 Canadians have signed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381000"/>
            <a:ext cx="5632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/>
              <a:t>Suspend 5G Canada Appeal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11721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5240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z="3400" b="1" kern="1200" dirty="0" smtClean="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rPr>
              <a:t>The Precautionary P</a:t>
            </a:r>
            <a:r>
              <a:rPr lang="en-US" sz="3400" b="1" kern="1200" dirty="0" smtClean="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rPr>
              <a:t>rinciple</a:t>
            </a:r>
            <a:endParaRPr lang="fr-CA" altLang="en-US" sz="3400" b="1" kern="1200" dirty="0">
              <a:solidFill>
                <a:schemeClr val="accent2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62000" y="1447800"/>
            <a:ext cx="7467600" cy="4297363"/>
          </a:xfrm>
        </p:spPr>
        <p:txBody>
          <a:bodyPr/>
          <a:lstStyle/>
          <a:p>
            <a:pPr marL="400050" lvl="1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CA" sz="2400" dirty="0" smtClean="0"/>
              <a:t>Where </a:t>
            </a:r>
            <a:r>
              <a:rPr lang="en-CA" sz="2400" dirty="0"/>
              <a:t>there are </a:t>
            </a:r>
            <a:r>
              <a:rPr lang="en-CA" sz="2400" u="sng" dirty="0"/>
              <a:t>threats</a:t>
            </a:r>
            <a:r>
              <a:rPr lang="en-CA" sz="2400" dirty="0"/>
              <a:t> </a:t>
            </a:r>
            <a:br>
              <a:rPr lang="en-CA" sz="2400" dirty="0"/>
            </a:br>
            <a:r>
              <a:rPr lang="en-CA" sz="2400" dirty="0"/>
              <a:t>of serious or irreversible </a:t>
            </a:r>
            <a:r>
              <a:rPr lang="en-CA" sz="2400" u="sng" dirty="0"/>
              <a:t>damage</a:t>
            </a:r>
            <a:r>
              <a:rPr lang="en-CA" sz="2400" dirty="0"/>
              <a:t> </a:t>
            </a:r>
            <a:br>
              <a:rPr lang="en-CA" sz="2400" dirty="0"/>
            </a:br>
            <a:r>
              <a:rPr lang="en-CA" sz="2400" dirty="0"/>
              <a:t>to the </a:t>
            </a:r>
            <a:r>
              <a:rPr lang="en-CA" sz="2400" u="sng" dirty="0"/>
              <a:t>environment</a:t>
            </a:r>
            <a:r>
              <a:rPr lang="en-CA" sz="2400" dirty="0"/>
              <a:t> or to </a:t>
            </a:r>
            <a:r>
              <a:rPr lang="en-CA" sz="2400" u="sng" dirty="0"/>
              <a:t>human health</a:t>
            </a:r>
            <a:r>
              <a:rPr lang="en-CA" sz="2400" dirty="0"/>
              <a:t>, </a:t>
            </a:r>
            <a:br>
              <a:rPr lang="en-CA" sz="2400" dirty="0"/>
            </a:br>
            <a:r>
              <a:rPr lang="en-CA" sz="2400" dirty="0"/>
              <a:t>lack of full scientific certainty </a:t>
            </a:r>
            <a:br>
              <a:rPr lang="en-CA" sz="2400" dirty="0"/>
            </a:br>
            <a:r>
              <a:rPr lang="en-CA" sz="2400" dirty="0"/>
              <a:t>shall not be used as an </a:t>
            </a:r>
            <a:r>
              <a:rPr lang="en-CA" sz="2400" u="sng" dirty="0"/>
              <a:t>excuse</a:t>
            </a:r>
            <a:r>
              <a:rPr lang="en-CA" sz="2400" dirty="0"/>
              <a:t> </a:t>
            </a:r>
            <a:br>
              <a:rPr lang="en-CA" sz="2400" dirty="0"/>
            </a:br>
            <a:r>
              <a:rPr lang="en-CA" sz="2400" dirty="0"/>
              <a:t>for </a:t>
            </a:r>
            <a:r>
              <a:rPr lang="en-CA" sz="2400" u="sng" dirty="0"/>
              <a:t>postponing</a:t>
            </a:r>
            <a:r>
              <a:rPr lang="en-CA" sz="2400" dirty="0"/>
              <a:t> the adoption of measures to </a:t>
            </a:r>
            <a:r>
              <a:rPr lang="en-CA" sz="2400" u="sng" dirty="0"/>
              <a:t>prevent</a:t>
            </a:r>
            <a:r>
              <a:rPr lang="en-CA" sz="2400" dirty="0"/>
              <a:t> such environmental and health </a:t>
            </a:r>
            <a:r>
              <a:rPr lang="en-CA" sz="2400" u="sng" dirty="0"/>
              <a:t>degradation</a:t>
            </a:r>
            <a:r>
              <a:rPr lang="en-CA" sz="2400" dirty="0"/>
              <a:t>.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altLang="en-US" sz="2400" dirty="0" smtClean="0"/>
              <a:t> </a:t>
            </a:r>
          </a:p>
          <a:p>
            <a:pPr eaLnBrk="1" hangingPunct="1"/>
            <a:endParaRPr lang="fr-CA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284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229600" cy="4572000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altLang="en-US" sz="1800" dirty="0" smtClean="0"/>
              <a:t> - $25m US National Toxicology program study results </a:t>
            </a:r>
          </a:p>
          <a:p>
            <a:pPr marL="0" indent="0" eaLnBrk="1" hangingPunct="1">
              <a:buClrTx/>
              <a:buNone/>
            </a:pPr>
            <a:r>
              <a:rPr lang="en-US" altLang="en-US" sz="1800" dirty="0" smtClean="0"/>
              <a:t>	</a:t>
            </a:r>
            <a:r>
              <a:rPr lang="en-US" altLang="en-US" sz="1800" dirty="0" smtClean="0">
                <a:hlinkClick r:id="rId3"/>
              </a:rPr>
              <a:t>https://ntp.niehs.nih.gov/results/areas/cellphones/index.html</a:t>
            </a:r>
            <a:r>
              <a:rPr lang="en-US" altLang="en-US" sz="1800" dirty="0" smtClean="0"/>
              <a:t> </a:t>
            </a:r>
          </a:p>
          <a:p>
            <a:pPr marL="0" indent="0" eaLnBrk="1" hangingPunct="1">
              <a:buClrTx/>
              <a:buNone/>
            </a:pPr>
            <a:endParaRPr lang="en-US" altLang="en-US" sz="1800" dirty="0" smtClean="0"/>
          </a:p>
          <a:p>
            <a:pPr eaLnBrk="1" hangingPunct="1">
              <a:buClrTx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altLang="en-US" sz="1800" dirty="0" smtClean="0"/>
              <a:t> - Confirmed by the </a:t>
            </a:r>
            <a:r>
              <a:rPr lang="en-US" altLang="en-US" sz="1800" dirty="0" err="1" smtClean="0"/>
              <a:t>Ramazzini</a:t>
            </a:r>
            <a:r>
              <a:rPr lang="en-US" altLang="en-US" sz="1800" dirty="0" smtClean="0"/>
              <a:t> Institute Study </a:t>
            </a:r>
            <a:r>
              <a:rPr lang="en-US" sz="1800" dirty="0" smtClean="0">
                <a:hlinkClick r:id="rId4"/>
              </a:rPr>
              <a:t>https://www.ncbi.nlm.nih.gov/pubmed/30365129</a:t>
            </a:r>
            <a:endParaRPr lang="en-US" sz="1800" dirty="0" smtClean="0"/>
          </a:p>
          <a:p>
            <a:pPr eaLnBrk="1" hangingPunct="1">
              <a:buClrTx/>
            </a:pPr>
            <a:endParaRPr lang="en-US" altLang="en-US" sz="1800" dirty="0" smtClean="0"/>
          </a:p>
          <a:p>
            <a:pPr eaLnBrk="1" hangingPunct="1">
              <a:buClrTx/>
            </a:pPr>
            <a:r>
              <a:rPr lang="en-US" altLang="en-US" sz="1800" dirty="0" err="1" smtClean="0"/>
              <a:t>Belpomme</a:t>
            </a:r>
            <a:r>
              <a:rPr lang="en-US" altLang="en-US" sz="1800" dirty="0" smtClean="0"/>
              <a:t>, D., et al. (2018). Thermal and non-thermal health effects of low intensity non-ionizing radiation: </a:t>
            </a:r>
            <a:r>
              <a:rPr lang="en-US" altLang="en-US" sz="1800" dirty="0" smtClean="0">
                <a:hlinkClick r:id="rId5"/>
              </a:rPr>
              <a:t>https://www.ncbi.nlm.nih.gov/pubmed/30025338</a:t>
            </a:r>
            <a:r>
              <a:rPr lang="en-US" altLang="en-US" sz="1800" dirty="0" smtClean="0"/>
              <a:t> </a:t>
            </a:r>
          </a:p>
          <a:p>
            <a:pPr eaLnBrk="1" hangingPunct="1">
              <a:buClrTx/>
            </a:pPr>
            <a:endParaRPr lang="en-US" altLang="en-US" sz="1800" dirty="0" smtClean="0"/>
          </a:p>
          <a:p>
            <a:pPr eaLnBrk="1" hangingPunct="1">
              <a:buClrTx/>
            </a:pPr>
            <a:r>
              <a:rPr lang="en-US" altLang="en-US" sz="1800" dirty="0" smtClean="0"/>
              <a:t>Pall, M. L. (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2015). </a:t>
            </a:r>
            <a:r>
              <a:rPr lang="en-US" altLang="en-US" sz="1800" dirty="0" smtClean="0"/>
              <a:t>Scientific evidence contradicts findings and assumptions of Canadian Safety Panel 6 </a:t>
            </a:r>
            <a:r>
              <a:rPr lang="en-US" altLang="en-US" sz="1800" dirty="0" smtClean="0">
                <a:hlinkClick r:id="rId6"/>
              </a:rPr>
              <a:t>https://doi.org/10.1515/reveh-2015-0001</a:t>
            </a:r>
            <a:endParaRPr lang="en-US" altLang="en-US" sz="1800" dirty="0" smtClean="0"/>
          </a:p>
          <a:p>
            <a:pPr eaLnBrk="1" hangingPunct="1">
              <a:buClrTx/>
            </a:pPr>
            <a:endParaRPr lang="en-US" altLang="en-US" sz="1800" dirty="0" smtClean="0"/>
          </a:p>
          <a:p>
            <a:pPr eaLnBrk="1" hangingPunct="1">
              <a:buClrTx/>
            </a:pPr>
            <a:r>
              <a:rPr lang="fr-C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fr-CA" altLang="en-US" sz="1800" dirty="0"/>
              <a:t>The </a:t>
            </a:r>
            <a:r>
              <a:rPr lang="fr-CA" altLang="en-US" sz="1800" dirty="0" err="1"/>
              <a:t>BioInitiative</a:t>
            </a:r>
            <a:r>
              <a:rPr lang="fr-CA" altLang="en-US" sz="1800" dirty="0"/>
              <a:t> Report: </a:t>
            </a:r>
            <a:r>
              <a:rPr lang="en-US" sz="1800" u="sng" dirty="0">
                <a:hlinkClick r:id="rId7"/>
              </a:rPr>
              <a:t>https://bioinitiative.org/</a:t>
            </a:r>
            <a:endParaRPr lang="en-CA" sz="1800" dirty="0"/>
          </a:p>
          <a:p>
            <a:pPr eaLnBrk="1" hangingPunct="1">
              <a:buClrTx/>
            </a:pPr>
            <a:endParaRPr lang="en-US" altLang="en-US" sz="1800" dirty="0" smtClean="0"/>
          </a:p>
          <a:p>
            <a:pPr eaLnBrk="1" hangingPunct="1">
              <a:buClrTx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altLang="en-US" sz="1800" dirty="0" smtClean="0"/>
              <a:t> Scientific Studies Reporting Potential Harm at Non-Thermal Levels Below     	Safety Code 6 Exposure Limits </a:t>
            </a:r>
            <a:r>
              <a:rPr lang="en-US" altLang="en-US" sz="1800" dirty="0" smtClean="0">
                <a:hlinkClick r:id="rId8"/>
              </a:rPr>
              <a:t>http://c4st.org/?s=200+studies</a:t>
            </a:r>
            <a:r>
              <a:rPr lang="en-US" altLang="en-US" sz="1800" dirty="0" smtClean="0"/>
              <a:t> </a:t>
            </a:r>
          </a:p>
          <a:p>
            <a:pPr eaLnBrk="1" hangingPunct="1"/>
            <a:endParaRPr lang="en-US" altLang="en-US" sz="18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altLang="en-US" sz="18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altLang="en-US" sz="1800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sz="1800" dirty="0" smtClean="0">
              <a:solidFill>
                <a:schemeClr val="accent2"/>
              </a:solidFill>
            </a:endParaRPr>
          </a:p>
          <a:p>
            <a:pPr eaLnBrk="1" hangingPunct="1"/>
            <a:endParaRPr lang="en-US" altLang="en-US" sz="18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2700" y="0"/>
            <a:ext cx="9067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en-US" sz="3300" dirty="0" smtClean="0"/>
              <a:t>Proof the non-thermal assumption is wrong </a:t>
            </a:r>
            <a:endParaRPr lang="en-US" altLang="en-US" sz="3300" dirty="0" smtClean="0"/>
          </a:p>
          <a:p>
            <a:endParaRPr lang="en-CA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8">
            <a:extLst>
              <a:ext uri="{FF2B5EF4-FFF2-40B4-BE49-F238E27FC236}">
                <a16:creationId xmlns:a16="http://schemas.microsoft.com/office/drawing/2014/main" xmlns="" id="{471865F1-9C2E-DE42-B144-21E5A426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4800"/>
            <a:ext cx="6111068" cy="503237"/>
          </a:xfrm>
        </p:spPr>
        <p:txBody>
          <a:bodyPr/>
          <a:lstStyle/>
          <a:p>
            <a:pPr algn="ctr" eaLnBrk="1" hangingPunct="1"/>
            <a:r>
              <a:rPr lang="en-CA" altLang="en-US" sz="3600" b="1" dirty="0">
                <a:solidFill>
                  <a:schemeClr val="tx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Bio and Organization’s Focus</a:t>
            </a:r>
            <a:endParaRPr lang="en-US" altLang="en-US" sz="3600" b="1" dirty="0"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EF7614-1FC8-E54A-9DC8-35ACACFEABD7}"/>
              </a:ext>
            </a:extLst>
          </p:cNvPr>
          <p:cNvSpPr/>
          <p:nvPr/>
        </p:nvSpPr>
        <p:spPr>
          <a:xfrm>
            <a:off x="70594" y="5801491"/>
            <a:ext cx="9002811" cy="873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9698" name="Rectangle 11">
            <a:extLst>
              <a:ext uri="{FF2B5EF4-FFF2-40B4-BE49-F238E27FC236}">
                <a16:creationId xmlns:a16="http://schemas.microsoft.com/office/drawing/2014/main" xmlns="" id="{6B204832-8976-EC4D-BA48-D591B4DA5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79" y="1066800"/>
            <a:ext cx="6959632" cy="537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SzPct val="95000"/>
              <a:defRPr/>
            </a:pPr>
            <a:r>
              <a:rPr lang="en-CA" sz="2000" dirty="0">
                <a:solidFill>
                  <a:srgbClr val="1FA4DE"/>
                </a:solidFill>
                <a:latin typeface="Calibri"/>
                <a:ea typeface="MS PGothic" pitchFamily="34" charset="-128"/>
                <a:cs typeface="Arial" panose="020B0604020202020204" pitchFamily="34" charset="0"/>
              </a:rPr>
              <a:t>President of Microsoft Canada – </a:t>
            </a:r>
            <a:r>
              <a:rPr lang="en-CA" sz="2000" b="0" dirty="0">
                <a:solidFill>
                  <a:prstClr val="black"/>
                </a:solidFill>
                <a:latin typeface="Calibri"/>
                <a:ea typeface="MS PGothic" pitchFamily="34" charset="-128"/>
                <a:cs typeface="Arial" panose="020B0604020202020204" pitchFamily="34" charset="0"/>
              </a:rPr>
              <a:t>Most recent position</a:t>
            </a:r>
            <a:r>
              <a:rPr lang="en-CA" sz="2000" b="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endParaRPr lang="en-CA" sz="2000" dirty="0">
              <a:solidFill>
                <a:srgbClr val="1FA4DE"/>
              </a:solidFill>
              <a:latin typeface="Calibri"/>
              <a:ea typeface="MS PGothic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SzPct val="95000"/>
              <a:buFont typeface="Arial" pitchFamily="34" charset="0"/>
              <a:buChar char="•"/>
              <a:defRPr/>
            </a:pPr>
            <a:r>
              <a:rPr lang="en-CA" sz="2000" b="0" dirty="0">
                <a:solidFill>
                  <a:prstClr val="black"/>
                </a:solidFill>
                <a:latin typeface="Calibri"/>
                <a:ea typeface="MS PGothic" pitchFamily="34" charset="-128"/>
                <a:cs typeface="Calibri" pitchFamily="34" charset="0"/>
              </a:rPr>
              <a:t>40+ years in the technology </a:t>
            </a:r>
            <a:r>
              <a:rPr lang="en-CA" sz="20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Calibri" pitchFamily="34" charset="0"/>
              </a:rPr>
              <a:t>industry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SzPct val="95000"/>
              <a:buFont typeface="Arial" pitchFamily="34" charset="0"/>
              <a:buChar char="•"/>
              <a:defRPr/>
            </a:pPr>
            <a:r>
              <a:rPr lang="en-CA" sz="20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Calibri" pitchFamily="34" charset="0"/>
              </a:rPr>
              <a:t>Focused on children’s internet safety since 2004</a:t>
            </a:r>
            <a:endParaRPr lang="en-CA" sz="2000" b="0" dirty="0">
              <a:solidFill>
                <a:prstClr val="black"/>
              </a:solidFill>
              <a:latin typeface="Calibri"/>
              <a:ea typeface="MS PGothic" pitchFamily="34" charset="-128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SzPct val="95000"/>
              <a:defRPr/>
            </a:pPr>
            <a:endParaRPr lang="en-CA" sz="1000" b="0" dirty="0">
              <a:solidFill>
                <a:srgbClr val="1FA4DE"/>
              </a:solidFill>
              <a:latin typeface="Calibri"/>
              <a:ea typeface="MS PGothic" pitchFamily="34" charset="-128"/>
              <a:cs typeface="Calibri" pitchFamily="34" charset="0"/>
            </a:endParaRP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SzPct val="95000"/>
              <a:defRPr/>
            </a:pPr>
            <a:r>
              <a:rPr lang="en-CA" sz="2000" dirty="0">
                <a:solidFill>
                  <a:srgbClr val="1FA4DE"/>
                </a:solidFill>
                <a:latin typeface="Calibri"/>
                <a:ea typeface="MS PGothic" pitchFamily="34" charset="-128"/>
                <a:cs typeface="Calibri" pitchFamily="34" charset="0"/>
              </a:rPr>
              <a:t>C4ST: Canadians for Safe Technology </a:t>
            </a:r>
            <a:r>
              <a:rPr lang="en-CA" dirty="0">
                <a:solidFill>
                  <a:srgbClr val="1FA4DE"/>
                </a:solidFill>
                <a:latin typeface="Calibri"/>
                <a:ea typeface="MS PGothic" pitchFamily="34" charset="-128"/>
                <a:cs typeface="Calibri" pitchFamily="34" charset="0"/>
              </a:rPr>
              <a:t>(CEO and Chairman)</a:t>
            </a:r>
            <a:endParaRPr lang="en-CA" b="0" dirty="0">
              <a:solidFill>
                <a:srgbClr val="1FA4DE"/>
              </a:solidFill>
              <a:latin typeface="Calibri"/>
              <a:ea typeface="MS PGothic" pitchFamily="34" charset="-128"/>
              <a:cs typeface="Calibri" pitchFamily="34" charset="0"/>
            </a:endParaRP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SzPct val="95000"/>
              <a:buFontTx/>
              <a:buChar char="•"/>
              <a:defRPr/>
            </a:pPr>
            <a:r>
              <a:rPr lang="en-CA" b="0" dirty="0">
                <a:solidFill>
                  <a:srgbClr val="000000"/>
                </a:solidFill>
                <a:latin typeface="Calibri"/>
                <a:ea typeface="MS PGothic" pitchFamily="34" charset="-128"/>
                <a:cs typeface="Calibri" pitchFamily="34" charset="0"/>
              </a:rPr>
              <a:t>Not-for-profit, volunteer-based, national coalition of </a:t>
            </a:r>
            <a:r>
              <a:rPr lang="en-CA" dirty="0">
                <a:solidFill>
                  <a:srgbClr val="1FA4DE"/>
                </a:solidFill>
                <a:latin typeface="Calibri"/>
                <a:ea typeface="MS PGothic" pitchFamily="34" charset="-128"/>
                <a:cs typeface="Calibri" pitchFamily="34" charset="0"/>
              </a:rPr>
              <a:t>parents, citizens and experts</a:t>
            </a:r>
            <a:r>
              <a:rPr lang="en-CA" b="0" dirty="0">
                <a:solidFill>
                  <a:srgbClr val="000000"/>
                </a:solidFill>
                <a:latin typeface="Calibri"/>
                <a:ea typeface="MS PGothic" pitchFamily="34" charset="-128"/>
                <a:cs typeface="Calibri" pitchFamily="34" charset="0"/>
              </a:rPr>
              <a:t> 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SzPct val="95000"/>
              <a:buFontTx/>
              <a:buChar char="•"/>
              <a:defRPr/>
            </a:pPr>
            <a:r>
              <a:rPr lang="en-CA" b="0" dirty="0">
                <a:solidFill>
                  <a:srgbClr val="000000"/>
                </a:solidFill>
                <a:latin typeface="Calibri"/>
                <a:ea typeface="MS PGothic" pitchFamily="34" charset="-128"/>
                <a:cs typeface="Calibri" pitchFamily="34" charset="0"/>
              </a:rPr>
              <a:t>To </a:t>
            </a:r>
            <a:r>
              <a:rPr lang="en-CA" dirty="0">
                <a:solidFill>
                  <a:srgbClr val="1FA4DE"/>
                </a:solidFill>
                <a:latin typeface="Calibri"/>
                <a:ea typeface="MS PGothic" pitchFamily="34" charset="-128"/>
                <a:cs typeface="Calibri" pitchFamily="34" charset="0"/>
              </a:rPr>
              <a:t>educate &amp; inform Canadians </a:t>
            </a:r>
            <a:r>
              <a:rPr lang="en-CA" b="0" dirty="0">
                <a:solidFill>
                  <a:srgbClr val="000000"/>
                </a:solidFill>
                <a:latin typeface="Calibri"/>
                <a:ea typeface="MS PGothic" pitchFamily="34" charset="-128"/>
                <a:cs typeface="Calibri" pitchFamily="34" charset="0"/>
              </a:rPr>
              <a:t>– dangers of exposures to radiation from wireless technology 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SzPct val="95000"/>
              <a:buFontTx/>
              <a:buChar char="•"/>
              <a:defRPr/>
            </a:pPr>
            <a:r>
              <a:rPr lang="en-CA" b="0" dirty="0">
                <a:solidFill>
                  <a:srgbClr val="000000"/>
                </a:solidFill>
                <a:latin typeface="Calibri"/>
                <a:ea typeface="MS PGothic" pitchFamily="34" charset="-128"/>
                <a:cs typeface="Calibri" pitchFamily="34" charset="0"/>
              </a:rPr>
              <a:t>To work with </a:t>
            </a:r>
            <a:r>
              <a:rPr lang="en-CA" dirty="0">
                <a:solidFill>
                  <a:srgbClr val="1FA4DE"/>
                </a:solidFill>
                <a:latin typeface="Calibri"/>
                <a:ea typeface="MS PGothic" pitchFamily="34" charset="-128"/>
                <a:cs typeface="Calibri" pitchFamily="34" charset="0"/>
              </a:rPr>
              <a:t>all levels of government </a:t>
            </a:r>
            <a:r>
              <a:rPr lang="en-CA" b="0" dirty="0">
                <a:solidFill>
                  <a:srgbClr val="000000"/>
                </a:solidFill>
                <a:latin typeface="Calibri"/>
                <a:ea typeface="MS PGothic" pitchFamily="34" charset="-128"/>
                <a:cs typeface="Calibri" pitchFamily="34" charset="0"/>
              </a:rPr>
              <a:t>to create healthier communities for children and families from coast to coast to coast.</a:t>
            </a:r>
          </a:p>
          <a:p>
            <a:pPr marL="177800" indent="-177800">
              <a:lnSpc>
                <a:spcPct val="90000"/>
              </a:lnSpc>
              <a:defRPr/>
            </a:pPr>
            <a:endParaRPr lang="en-CA" sz="1000" dirty="0">
              <a:solidFill>
                <a:prstClr val="black"/>
              </a:solidFill>
              <a:latin typeface="Calibri"/>
              <a:ea typeface="MS PGothic" pitchFamily="34" charset="-128"/>
              <a:cs typeface="Calibri" pitchFamily="34" charset="0"/>
            </a:endParaRPr>
          </a:p>
          <a:p>
            <a:pPr marL="177800" indent="-177800">
              <a:lnSpc>
                <a:spcPct val="90000"/>
              </a:lnSpc>
              <a:defRPr/>
            </a:pPr>
            <a:r>
              <a:rPr lang="en-US" sz="2000" dirty="0">
                <a:solidFill>
                  <a:srgbClr val="1FA4DE"/>
                </a:solidFill>
                <a:latin typeface="Calibri"/>
                <a:ea typeface="MS PGothic" pitchFamily="34" charset="-128"/>
                <a:cs typeface="Calibri" pitchFamily="34" charset="0"/>
              </a:rPr>
              <a:t>Environmental Health Trust </a:t>
            </a:r>
            <a:r>
              <a:rPr lang="en-US" dirty="0">
                <a:solidFill>
                  <a:srgbClr val="1FA4DE"/>
                </a:solidFill>
                <a:latin typeface="Calibri"/>
                <a:ea typeface="MS PGothic" pitchFamily="34" charset="-128"/>
                <a:cs typeface="Calibri" pitchFamily="34" charset="0"/>
              </a:rPr>
              <a:t>(Co-Chairman Business Advisory Group)</a:t>
            </a:r>
          </a:p>
          <a:p>
            <a:pPr marL="177800" indent="-177800">
              <a:lnSpc>
                <a:spcPct val="90000"/>
              </a:lnSpc>
              <a:defRPr/>
            </a:pPr>
            <a:endParaRPr lang="en-US" sz="800" b="0" dirty="0">
              <a:solidFill>
                <a:prstClr val="black"/>
              </a:solidFill>
              <a:latin typeface="Calibri"/>
              <a:ea typeface="MS PGothic" pitchFamily="34" charset="-128"/>
              <a:cs typeface="Calibri" pitchFamily="34" charset="0"/>
            </a:endParaRPr>
          </a:p>
          <a:p>
            <a:pPr marL="177800" indent="-177800">
              <a:lnSpc>
                <a:spcPct val="90000"/>
              </a:lnSpc>
              <a:defRPr/>
            </a:pPr>
            <a:r>
              <a:rPr lang="en-US" b="0" dirty="0">
                <a:solidFill>
                  <a:prstClr val="black"/>
                </a:solidFill>
                <a:latin typeface="Calibri"/>
                <a:ea typeface="MS PGothic" pitchFamily="34" charset="-128"/>
                <a:cs typeface="Calibri" pitchFamily="34" charset="0"/>
              </a:rPr>
              <a:t>The only nonprofit in the world today that both: 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SzPct val="95000"/>
              <a:buFontTx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Calibri"/>
                <a:ea typeface="MS PGothic" pitchFamily="34" charset="-128"/>
                <a:cs typeface="Calibri" pitchFamily="34" charset="0"/>
              </a:rPr>
              <a:t>Carries out research on controllable environmental health hazards, and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SzPct val="95000"/>
              <a:buFontTx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Calibri"/>
                <a:ea typeface="MS PGothic" pitchFamily="34" charset="-128"/>
                <a:cs typeface="Calibri" pitchFamily="34" charset="0"/>
              </a:rPr>
              <a:t>Works directly with local communities, teachers, parents &amp; students as well as policy makers to understand &amp; mitigate these hazards through research, education &amp; advocacy.</a:t>
            </a:r>
            <a:endParaRPr lang="en-CA" b="0" dirty="0">
              <a:solidFill>
                <a:srgbClr val="000000"/>
              </a:solidFill>
              <a:latin typeface="Calibri"/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36B8E6-9BCE-8B47-AC24-B46B02D36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452" y="1418797"/>
            <a:ext cx="1989460" cy="731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0DA4E6-F7E1-1546-8263-2C8CE1D19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465" y="2911641"/>
            <a:ext cx="934301" cy="873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3AFC33-D3BE-AE47-8122-13A6B6AFE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885" y="4686881"/>
            <a:ext cx="1178594" cy="11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52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8"/>
          <p:cNvSpPr>
            <a:spLocks noGrp="1"/>
          </p:cNvSpPr>
          <p:nvPr>
            <p:ph type="title"/>
          </p:nvPr>
        </p:nvSpPr>
        <p:spPr>
          <a:xfrm>
            <a:off x="364330" y="12700"/>
            <a:ext cx="8421688" cy="54292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Actual Use vs. Tested Emissions</a:t>
            </a:r>
            <a:endParaRPr lang="en-US" sz="3000" b="1" dirty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92918" y="685800"/>
            <a:ext cx="8305800" cy="525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 eaLnBrk="0" hangingPunct="0">
              <a:spcBef>
                <a:spcPts val="0"/>
              </a:spcBef>
              <a:buSzPct val="95000"/>
              <a:buFont typeface="Wingdings 2" pitchFamily="18" charset="2"/>
              <a:buChar char=""/>
            </a:pP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Most industry warnings are buried several layers inside the cell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phone</a:t>
            </a:r>
          </a:p>
          <a:p>
            <a:pPr marL="273050" indent="-273050" eaLnBrk="0" hangingPunct="0">
              <a:spcBef>
                <a:spcPts val="0"/>
              </a:spcBef>
              <a:buSzPct val="95000"/>
              <a:buFont typeface="Wingdings 2" pitchFamily="18" charset="2"/>
              <a:buChar char=""/>
            </a:pPr>
            <a:endParaRPr lang="en-US" sz="2000" b="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buSzPct val="95000"/>
            </a:pPr>
            <a:endParaRPr lang="en-US" sz="1000" b="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73050" indent="-273050" eaLnBrk="0" hangingPunct="0">
              <a:spcBef>
                <a:spcPts val="0"/>
              </a:spcBef>
              <a:buSzPct val="95000"/>
              <a:buFont typeface="Wingdings 2" pitchFamily="18" charset="2"/>
              <a:buChar char=""/>
            </a:pP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CBC Marketplace </a:t>
            </a:r>
            <a:r>
              <a:rPr lang="ja-JP" alt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“</a:t>
            </a:r>
            <a:r>
              <a:rPr lang="en-US" altLang="ja-JP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The Secret Inside your Cell Phone</a:t>
            </a:r>
            <a:r>
              <a:rPr lang="ja-JP" alt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”</a:t>
            </a:r>
            <a:r>
              <a:rPr lang="en-US" altLang="ja-JP" sz="2000" b="0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1</a:t>
            </a:r>
            <a:endParaRPr lang="en-US" altLang="ja-JP" sz="2000" b="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39763" lvl="1" indent="-246063" eaLnBrk="0" hangingPunct="0">
              <a:spcBef>
                <a:spcPct val="20000"/>
              </a:spcBef>
              <a:buSzPct val="85000"/>
              <a:buFont typeface="Wingdings 2" pitchFamily="18" charset="2"/>
              <a:buChar char=""/>
            </a:pP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81% of Canadians have not seen the warning message in their phone or manual </a:t>
            </a:r>
          </a:p>
          <a:p>
            <a:pPr marL="639763" lvl="1" indent="-246063" eaLnBrk="0" hangingPunct="0">
              <a:spcBef>
                <a:spcPct val="20000"/>
              </a:spcBef>
              <a:buSzPct val="85000"/>
              <a:buFont typeface="Wingdings 2" pitchFamily="18" charset="2"/>
              <a:buChar char=""/>
            </a:pP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67% of Canadians say they carry their phones in their pocket or directly against their body</a:t>
            </a:r>
          </a:p>
          <a:p>
            <a:pPr marL="639763" lvl="1" indent="-246063" eaLnBrk="0" hangingPunct="0">
              <a:spcBef>
                <a:spcPts val="0"/>
              </a:spcBef>
              <a:buSzPct val="85000"/>
              <a:buFont typeface="Wingdings 2" pitchFamily="18" charset="2"/>
              <a:buChar char=""/>
            </a:pP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All 3 phones tested had emissions 3-4 times above </a:t>
            </a:r>
            <a:r>
              <a:rPr lang="en-US" b="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Canada’s guidelines</a:t>
            </a:r>
          </a:p>
          <a:p>
            <a:pPr marL="393700" lvl="1" eaLnBrk="0" hangingPunct="0">
              <a:spcBef>
                <a:spcPts val="0"/>
              </a:spcBef>
              <a:buSzPct val="85000"/>
            </a:pPr>
            <a:endParaRPr lang="en-US" b="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73050" indent="-273050" eaLnBrk="0" hangingPunct="0">
              <a:spcBef>
                <a:spcPts val="0"/>
              </a:spcBef>
              <a:buSzPct val="95000"/>
              <a:buFont typeface="Wingdings 2" pitchFamily="18" charset="2"/>
              <a:buChar char=""/>
            </a:pP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The National Agency ANFR of France</a:t>
            </a:r>
            <a:r>
              <a:rPr lang="en-US" sz="2000" b="0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 </a:t>
            </a:r>
          </a:p>
          <a:p>
            <a:pPr marL="639763" lvl="1" indent="-246063" eaLnBrk="0" hangingPunct="0">
              <a:spcBef>
                <a:spcPct val="20000"/>
              </a:spcBef>
              <a:buSzPct val="85000"/>
              <a:buFont typeface="Wingdings 2" pitchFamily="18" charset="2"/>
              <a:buChar char=""/>
            </a:pPr>
            <a:r>
              <a:rPr lang="en-US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Found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90% of the 450 phones tested exceeded guidelines</a:t>
            </a:r>
          </a:p>
          <a:p>
            <a:pPr marL="639763" lvl="1" indent="-246063" eaLnBrk="0" hangingPunct="0">
              <a:spcBef>
                <a:spcPts val="0"/>
              </a:spcBef>
              <a:buSzPct val="85000"/>
              <a:buFont typeface="Wingdings 2" pitchFamily="18" charset="2"/>
              <a:buChar char=""/>
            </a:pP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The % SAR in excess of </a:t>
            </a:r>
            <a:r>
              <a:rPr lang="en-US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the recommended distance to against the body ranged from 10% to 25% </a:t>
            </a:r>
            <a:endParaRPr lang="en-US" b="0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39763" lvl="1" indent="-246063" eaLnBrk="0" hangingPunct="0">
              <a:spcBef>
                <a:spcPts val="0"/>
              </a:spcBef>
              <a:buSzPct val="85000"/>
              <a:buFont typeface="Wingdings 2" pitchFamily="18" charset="2"/>
              <a:buChar char=""/>
            </a:pPr>
            <a:endParaRPr lang="en-US" b="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73050" indent="-273050" eaLnBrk="0" hangingPunct="0">
              <a:spcBef>
                <a:spcPts val="0"/>
              </a:spcBef>
              <a:buSzPct val="95000"/>
              <a:buFont typeface="Wingdings 2" pitchFamily="18" charset="2"/>
              <a:buChar char=""/>
            </a:pP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Industry states </a:t>
            </a:r>
            <a:r>
              <a:rPr lang="ja-JP" alt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“</a:t>
            </a:r>
            <a:r>
              <a:rPr lang="en-US" altLang="ja-JP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We meet Federal Guidelines </a:t>
            </a:r>
            <a:r>
              <a:rPr lang="en-US" altLang="ja-JP" sz="2000" b="0" u="sng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if used correctly</a:t>
            </a:r>
            <a:r>
              <a:rPr lang="ja-JP" altLang="en-US" sz="2000" b="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anose="020B0604020202020204" pitchFamily="34" charset="0"/>
              </a:rPr>
              <a:t>”</a:t>
            </a:r>
            <a:endParaRPr lang="en-US" altLang="ja-JP" sz="2000" b="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73050" indent="-273050"/>
            <a:endParaRPr lang="en-US" sz="1700" b="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710530" y="5805070"/>
            <a:ext cx="5870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>
                <a:solidFill>
                  <a:srgbClr val="FFC000"/>
                </a:solidFill>
                <a:latin typeface="Constantia"/>
                <a:cs typeface="Arial" panose="020B0604020202020204" pitchFamily="34" charset="0"/>
              </a:rPr>
              <a:t>1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2"/>
              </a:rPr>
              <a:t>https://www.youtube.com/watch?v=Wm69ik_Qdb8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4.4 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million views</a:t>
            </a:r>
          </a:p>
          <a:p>
            <a:r>
              <a:rPr lang="en-US" baseline="30000" dirty="0">
                <a:solidFill>
                  <a:srgbClr val="FFC000"/>
                </a:solidFill>
                <a:latin typeface="Constantia"/>
                <a:cs typeface="Arial" panose="020B0604020202020204" pitchFamily="34" charset="0"/>
              </a:rPr>
              <a:t>2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3"/>
              </a:rPr>
              <a:t>https://ieeexplore.ieee.org/document/8688629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057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M 1995-2015">
            <a:extLst>
              <a:ext uri="{FF2B5EF4-FFF2-40B4-BE49-F238E27FC236}">
                <a16:creationId xmlns="" xmlns:a16="http://schemas.microsoft.com/office/drawing/2014/main" id="{36296E94-0489-449D-ABC3-D1C9D9D7D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45" b="-3541"/>
          <a:stretch/>
        </p:blipFill>
        <p:spPr bwMode="auto">
          <a:xfrm>
            <a:off x="522811" y="732575"/>
            <a:ext cx="6373615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7B60B3-3245-4BF9-BD80-DDB3AF342BB8}"/>
              </a:ext>
            </a:extLst>
          </p:cNvPr>
          <p:cNvSpPr txBox="1"/>
          <p:nvPr/>
        </p:nvSpPr>
        <p:spPr>
          <a:xfrm>
            <a:off x="6920387" y="1052736"/>
            <a:ext cx="21095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More </a:t>
            </a:r>
            <a:r>
              <a:rPr lang="en-US" sz="1600" b="1" dirty="0">
                <a:solidFill>
                  <a:prstClr val="black"/>
                </a:solidFill>
              </a:rPr>
              <a:t>tumours in the area of the head close to where cell phones were held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BEA7DF-7C79-41A2-BF1E-30353387D5C9}"/>
              </a:ext>
            </a:extLst>
          </p:cNvPr>
          <p:cNvSpPr txBox="1"/>
          <p:nvPr/>
        </p:nvSpPr>
        <p:spPr>
          <a:xfrm>
            <a:off x="7088834" y="3284984"/>
            <a:ext cx="194111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Incidence </a:t>
            </a:r>
            <a:r>
              <a:rPr lang="en-US" sz="1600" b="1" dirty="0">
                <a:solidFill>
                  <a:prstClr val="black"/>
                </a:solidFill>
              </a:rPr>
              <a:t>of tumours in other areas of the head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6650FD9C-9194-43EA-94A3-DC245498D2C5}"/>
              </a:ext>
            </a:extLst>
          </p:cNvPr>
          <p:cNvCxnSpPr>
            <a:cxnSpLocks/>
          </p:cNvCxnSpPr>
          <p:nvPr/>
        </p:nvCxnSpPr>
        <p:spPr>
          <a:xfrm flipH="1">
            <a:off x="6311081" y="1791400"/>
            <a:ext cx="56361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BD22DB4A-15D3-476E-9235-1E2D3FCAFDFF}"/>
              </a:ext>
            </a:extLst>
          </p:cNvPr>
          <p:cNvCxnSpPr>
            <a:cxnSpLocks/>
          </p:cNvCxnSpPr>
          <p:nvPr/>
        </p:nvCxnSpPr>
        <p:spPr>
          <a:xfrm flipH="1">
            <a:off x="6565483" y="4082515"/>
            <a:ext cx="523351" cy="71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1D98CF-A911-4323-9577-D149D0FE6697}"/>
              </a:ext>
            </a:extLst>
          </p:cNvPr>
          <p:cNvSpPr txBox="1"/>
          <p:nvPr/>
        </p:nvSpPr>
        <p:spPr>
          <a:xfrm>
            <a:off x="1752600" y="6273225"/>
            <a:ext cx="308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Modified from Philips et al, </a:t>
            </a:r>
            <a:r>
              <a:rPr lang="en-US" sz="1400" b="1" dirty="0" smtClean="0">
                <a:solidFill>
                  <a:prstClr val="black"/>
                </a:solidFill>
              </a:rPr>
              <a:t>2018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95860F4-0506-4CA0-9E33-39331AE67581}"/>
              </a:ext>
            </a:extLst>
          </p:cNvPr>
          <p:cNvSpPr txBox="1"/>
          <p:nvPr/>
        </p:nvSpPr>
        <p:spPr>
          <a:xfrm rot="16200000">
            <a:off x="-1177672" y="2962520"/>
            <a:ext cx="300085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Relative changes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9A90F72-CEFE-44AD-B455-A53222487348}"/>
              </a:ext>
            </a:extLst>
          </p:cNvPr>
          <p:cNvSpPr txBox="1"/>
          <p:nvPr/>
        </p:nvSpPr>
        <p:spPr>
          <a:xfrm>
            <a:off x="3507208" y="5458411"/>
            <a:ext cx="8361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Year</a:t>
            </a: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783972E-9B72-4E69-A0EC-5DBB36DF8DB9}"/>
              </a:ext>
            </a:extLst>
          </p:cNvPr>
          <p:cNvSpPr txBox="1"/>
          <p:nvPr/>
        </p:nvSpPr>
        <p:spPr>
          <a:xfrm>
            <a:off x="5914458" y="5445224"/>
            <a:ext cx="8707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2014</a:t>
            </a: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86F79D7-AE4E-41EB-8FE7-FE18999ACBE7}"/>
              </a:ext>
            </a:extLst>
          </p:cNvPr>
          <p:cNvSpPr txBox="1"/>
          <p:nvPr/>
        </p:nvSpPr>
        <p:spPr>
          <a:xfrm>
            <a:off x="770774" y="5458411"/>
            <a:ext cx="11369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1995</a:t>
            </a: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957" y="116632"/>
            <a:ext cx="69781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+mj-lt"/>
              </a:rPr>
              <a:t>Brain Tumour Cancer Data from the United Kingdom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1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336" y="0"/>
            <a:ext cx="8718545" cy="7200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Filling in THE Gaps: Numerous Human Studies Plus </a:t>
            </a:r>
            <a:r>
              <a:rPr lang="is-IS" sz="2200" dirty="0" smtClean="0">
                <a:solidFill>
                  <a:schemeClr val="tx1"/>
                </a:solidFill>
              </a:rPr>
              <a:t>…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Two large Animal research programs show cancers with RFR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Shape 545"/>
          <p:cNvSpPr txBox="1"/>
          <p:nvPr/>
        </p:nvSpPr>
        <p:spPr>
          <a:xfrm>
            <a:off x="2640619" y="1864001"/>
            <a:ext cx="6335100" cy="54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FF"/>
              </a:buClr>
              <a:buSzPct val="25000"/>
            </a:pPr>
            <a:r>
              <a:rPr lang="en" sz="13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Frequencies and modulations that mimic cellular communications in the USA. </a:t>
            </a:r>
          </a:p>
        </p:txBody>
      </p:sp>
      <p:grpSp>
        <p:nvGrpSpPr>
          <p:cNvPr id="9" name="Shape 530"/>
          <p:cNvGrpSpPr/>
          <p:nvPr/>
        </p:nvGrpSpPr>
        <p:grpSpPr>
          <a:xfrm>
            <a:off x="176714" y="4133503"/>
            <a:ext cx="8807445" cy="1503955"/>
            <a:chOff x="155575" y="1700808"/>
            <a:chExt cx="8807445" cy="1880707"/>
          </a:xfrm>
        </p:grpSpPr>
        <p:pic>
          <p:nvPicPr>
            <p:cNvPr id="10" name="Shape 5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5575" y="1700808"/>
              <a:ext cx="8807445" cy="1880707"/>
            </a:xfrm>
            <a:prstGeom prst="rect">
              <a:avLst/>
            </a:prstGeom>
            <a:solidFill>
              <a:srgbClr val="D1EFE2"/>
            </a:solidFill>
            <a:ln>
              <a:noFill/>
            </a:ln>
          </p:spPr>
        </p:pic>
        <p:sp>
          <p:nvSpPr>
            <p:cNvPr id="11" name="Shape 532"/>
            <p:cNvSpPr/>
            <p:nvPr/>
          </p:nvSpPr>
          <p:spPr>
            <a:xfrm rot="10800000">
              <a:off x="2072383" y="2818005"/>
              <a:ext cx="360040" cy="39095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533"/>
            <p:cNvSpPr txBox="1"/>
            <p:nvPr/>
          </p:nvSpPr>
          <p:spPr>
            <a:xfrm>
              <a:off x="1372408" y="2154341"/>
              <a:ext cx="17896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" sz="16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Prenatal</a:t>
              </a:r>
            </a:p>
          </p:txBody>
        </p:sp>
        <p:sp>
          <p:nvSpPr>
            <p:cNvPr id="13" name="Shape 534"/>
            <p:cNvSpPr/>
            <p:nvPr/>
          </p:nvSpPr>
          <p:spPr>
            <a:xfrm>
              <a:off x="7133960" y="2945040"/>
              <a:ext cx="10278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" sz="16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Lifespan</a:t>
              </a:r>
            </a:p>
          </p:txBody>
        </p:sp>
        <p:grpSp>
          <p:nvGrpSpPr>
            <p:cNvPr id="14" name="Shape 535"/>
            <p:cNvGrpSpPr/>
            <p:nvPr/>
          </p:nvGrpSpPr>
          <p:grpSpPr>
            <a:xfrm>
              <a:off x="1475656" y="1956940"/>
              <a:ext cx="7056784" cy="900841"/>
              <a:chOff x="1331640" y="2024102"/>
              <a:chExt cx="7488831" cy="900841"/>
            </a:xfrm>
          </p:grpSpPr>
          <p:cxnSp>
            <p:nvCxnSpPr>
              <p:cNvPr id="17" name="Shape 536"/>
              <p:cNvCxnSpPr/>
              <p:nvPr/>
            </p:nvCxnSpPr>
            <p:spPr>
              <a:xfrm>
                <a:off x="3121255" y="2024102"/>
                <a:ext cx="0" cy="73335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>
                <a:solidFill>
                  <a:srgbClr val="00664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" name="Shape 537"/>
              <p:cNvSpPr/>
              <p:nvPr/>
            </p:nvSpPr>
            <p:spPr>
              <a:xfrm>
                <a:off x="1331640" y="2445165"/>
                <a:ext cx="7488831" cy="47977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664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2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Shape 538"/>
            <p:cNvSpPr txBox="1"/>
            <p:nvPr/>
          </p:nvSpPr>
          <p:spPr>
            <a:xfrm>
              <a:off x="1248111" y="3212975"/>
              <a:ext cx="1977840" cy="3231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" sz="15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start of treatment</a:t>
              </a:r>
            </a:p>
          </p:txBody>
        </p:sp>
        <p:sp>
          <p:nvSpPr>
            <p:cNvPr id="16" name="Shape 539"/>
            <p:cNvSpPr txBox="1"/>
            <p:nvPr/>
          </p:nvSpPr>
          <p:spPr>
            <a:xfrm>
              <a:off x="4572000" y="2121467"/>
              <a:ext cx="17896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" sz="16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Postnatal</a:t>
              </a:r>
            </a:p>
          </p:txBody>
        </p:sp>
      </p:grpSp>
      <p:pic>
        <p:nvPicPr>
          <p:cNvPr id="19" name="Shape 5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726" y="3796604"/>
            <a:ext cx="2463893" cy="63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544"/>
          <p:cNvSpPr txBox="1"/>
          <p:nvPr/>
        </p:nvSpPr>
        <p:spPr>
          <a:xfrm>
            <a:off x="2678875" y="3683000"/>
            <a:ext cx="6305225" cy="75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FF"/>
              </a:buClr>
              <a:buSzPct val="25000"/>
            </a:pPr>
            <a:r>
              <a:rPr lang="en" b="1" dirty="0">
                <a:solidFill>
                  <a:srgbClr val="0000FF"/>
                </a:solidFill>
                <a:latin typeface="Lustria"/>
                <a:ea typeface="Lustria"/>
                <a:cs typeface="Lustria"/>
                <a:sym typeface="Lustria"/>
              </a:rPr>
              <a:t>Frequencies and modulations </a:t>
            </a:r>
            <a:r>
              <a:rPr lang="en" b="1" dirty="0" smtClean="0">
                <a:solidFill>
                  <a:srgbClr val="0000FF"/>
                </a:solidFill>
                <a:latin typeface="Lustria"/>
                <a:ea typeface="Lustria"/>
                <a:cs typeface="Lustria"/>
                <a:sym typeface="Lustria"/>
              </a:rPr>
              <a:t>that mimick</a:t>
            </a:r>
            <a:r>
              <a:rPr lang="en-CA" b="1" dirty="0" smtClean="0">
                <a:solidFill>
                  <a:srgbClr val="0000FF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" b="1" dirty="0" smtClean="0">
                <a:solidFill>
                  <a:srgbClr val="0000FF"/>
                </a:solidFill>
                <a:latin typeface="Lustria"/>
                <a:ea typeface="Lustria"/>
                <a:cs typeface="Lustria"/>
                <a:sym typeface="Lustria"/>
              </a:rPr>
              <a:t>common </a:t>
            </a:r>
            <a:r>
              <a:rPr lang="en" b="1" dirty="0">
                <a:solidFill>
                  <a:srgbClr val="0000FF"/>
                </a:solidFill>
                <a:latin typeface="Lustria"/>
                <a:ea typeface="Lustria"/>
                <a:cs typeface="Lustria"/>
                <a:sym typeface="Lustria"/>
              </a:rPr>
              <a:t>human </a:t>
            </a:r>
            <a:r>
              <a:rPr lang="en-CA" b="1" dirty="0" smtClean="0">
                <a:solidFill>
                  <a:srgbClr val="0000FF"/>
                </a:solidFill>
                <a:latin typeface="Lustria"/>
                <a:ea typeface="Lustria"/>
                <a:cs typeface="Lustria"/>
                <a:sym typeface="Lustria"/>
              </a:rPr>
              <a:t>exposures </a:t>
            </a:r>
            <a:r>
              <a:rPr lang="en" b="1" dirty="0" smtClean="0">
                <a:solidFill>
                  <a:srgbClr val="0000FF"/>
                </a:solidFill>
                <a:latin typeface="Lustria"/>
                <a:ea typeface="Lustria"/>
                <a:cs typeface="Lustria"/>
                <a:sym typeface="Lustria"/>
              </a:rPr>
              <a:t>to base-station </a:t>
            </a:r>
            <a:r>
              <a:rPr lang="en" b="1" dirty="0">
                <a:solidFill>
                  <a:srgbClr val="0000FF"/>
                </a:solidFill>
                <a:latin typeface="Lustria"/>
                <a:ea typeface="Lustria"/>
                <a:cs typeface="Lustria"/>
                <a:sym typeface="Lustria"/>
              </a:rPr>
              <a:t>antennas </a:t>
            </a:r>
            <a:r>
              <a:rPr lang="en-CA" b="1" dirty="0" smtClean="0">
                <a:solidFill>
                  <a:srgbClr val="0000FF"/>
                </a:solidFill>
                <a:latin typeface="Lustria"/>
                <a:ea typeface="Lustria"/>
                <a:cs typeface="Lustria"/>
                <a:sym typeface="Lustria"/>
              </a:rPr>
              <a:t>globally</a:t>
            </a:r>
            <a:endParaRPr lang="en" b="1" dirty="0">
              <a:solidFill>
                <a:srgbClr val="0000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grpSp>
        <p:nvGrpSpPr>
          <p:cNvPr id="21" name="Shape 521"/>
          <p:cNvGrpSpPr/>
          <p:nvPr/>
        </p:nvGrpSpPr>
        <p:grpSpPr>
          <a:xfrm>
            <a:off x="206376" y="1389448"/>
            <a:ext cx="8807445" cy="1512168"/>
            <a:chOff x="155575" y="4437112"/>
            <a:chExt cx="8807445" cy="2016224"/>
          </a:xfrm>
        </p:grpSpPr>
        <p:pic>
          <p:nvPicPr>
            <p:cNvPr id="22" name="Shape 5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575" y="4437112"/>
              <a:ext cx="8807445" cy="2016224"/>
            </a:xfrm>
            <a:prstGeom prst="rect">
              <a:avLst/>
            </a:prstGeom>
            <a:solidFill>
              <a:srgbClr val="D9D4EC"/>
            </a:solidFill>
            <a:ln>
              <a:noFill/>
            </a:ln>
          </p:spPr>
        </p:pic>
        <p:sp>
          <p:nvSpPr>
            <p:cNvPr id="23" name="Shape 523"/>
            <p:cNvSpPr/>
            <p:nvPr/>
          </p:nvSpPr>
          <p:spPr>
            <a:xfrm rot="10800000">
              <a:off x="2057009" y="5558327"/>
              <a:ext cx="360040" cy="39095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524"/>
            <p:cNvSpPr txBox="1"/>
            <p:nvPr/>
          </p:nvSpPr>
          <p:spPr>
            <a:xfrm>
              <a:off x="1115944" y="4898767"/>
              <a:ext cx="23762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" sz="16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Prenatal</a:t>
              </a:r>
            </a:p>
          </p:txBody>
        </p:sp>
        <p:sp>
          <p:nvSpPr>
            <p:cNvPr id="25" name="Shape 525"/>
            <p:cNvSpPr txBox="1"/>
            <p:nvPr/>
          </p:nvSpPr>
          <p:spPr>
            <a:xfrm>
              <a:off x="3260794" y="4892430"/>
              <a:ext cx="45887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" sz="16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Postnatal</a:t>
              </a:r>
            </a:p>
          </p:txBody>
        </p:sp>
        <p:sp>
          <p:nvSpPr>
            <p:cNvPr id="26" name="Shape 526"/>
            <p:cNvSpPr/>
            <p:nvPr/>
          </p:nvSpPr>
          <p:spPr>
            <a:xfrm>
              <a:off x="6833017" y="5574623"/>
              <a:ext cx="1337226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" sz="16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Sacrifice</a:t>
              </a:r>
            </a:p>
            <a:p>
              <a:pPr algn="ctr">
                <a:buClr>
                  <a:srgbClr val="000000"/>
                </a:buClr>
                <a:buSzPct val="25000"/>
              </a:pPr>
              <a:r>
                <a:rPr lang="en" sz="16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(106 weeks)</a:t>
              </a:r>
            </a:p>
          </p:txBody>
        </p:sp>
        <p:cxnSp>
          <p:nvCxnSpPr>
            <p:cNvPr id="27" name="Shape 527"/>
            <p:cNvCxnSpPr/>
            <p:nvPr/>
          </p:nvCxnSpPr>
          <p:spPr>
            <a:xfrm>
              <a:off x="3141735" y="4725144"/>
              <a:ext cx="0" cy="733353"/>
            </a:xfrm>
            <a:prstGeom prst="straightConnector1">
              <a:avLst/>
            </a:prstGeom>
            <a:solidFill>
              <a:schemeClr val="accen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" name="Shape 528"/>
            <p:cNvSpPr txBox="1"/>
            <p:nvPr/>
          </p:nvSpPr>
          <p:spPr>
            <a:xfrm>
              <a:off x="1230462" y="5997816"/>
              <a:ext cx="2013133" cy="3231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" sz="15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start of treatment</a:t>
              </a:r>
            </a:p>
          </p:txBody>
        </p:sp>
        <p:sp>
          <p:nvSpPr>
            <p:cNvPr id="29" name="Shape 529"/>
            <p:cNvSpPr/>
            <p:nvPr/>
          </p:nvSpPr>
          <p:spPr>
            <a:xfrm>
              <a:off x="1475657" y="5157975"/>
              <a:ext cx="6025973" cy="47977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Shape 5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947" y="899627"/>
            <a:ext cx="2485200" cy="5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545"/>
          <p:cNvSpPr txBox="1"/>
          <p:nvPr/>
        </p:nvSpPr>
        <p:spPr>
          <a:xfrm>
            <a:off x="2663937" y="818527"/>
            <a:ext cx="6335100" cy="7043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FF"/>
              </a:buClr>
              <a:buSzPct val="25000"/>
            </a:pPr>
            <a:r>
              <a:rPr lang="en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Frequencies and modulations that mimic cellular communications in the </a:t>
            </a:r>
            <a:r>
              <a:rPr lang="en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endParaRPr lang="en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600" y="2933700"/>
            <a:ext cx="856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Increased </a:t>
            </a:r>
            <a:r>
              <a:rPr lang="en-US" dirty="0" err="1" smtClean="0">
                <a:solidFill>
                  <a:srgbClr val="000000"/>
                </a:solidFill>
              </a:rPr>
              <a:t>tumours</a:t>
            </a:r>
            <a:r>
              <a:rPr lang="en-US" dirty="0" smtClean="0">
                <a:solidFill>
                  <a:srgbClr val="000000"/>
                </a:solidFill>
              </a:rPr>
              <a:t> of nerve sheath (</a:t>
            </a:r>
            <a:r>
              <a:rPr lang="en-US" dirty="0" err="1" smtClean="0">
                <a:solidFill>
                  <a:srgbClr val="000000"/>
                </a:solidFill>
              </a:rPr>
              <a:t>Schwannoma</a:t>
            </a:r>
            <a:r>
              <a:rPr lang="en-US" dirty="0" smtClean="0">
                <a:solidFill>
                  <a:srgbClr val="000000"/>
                </a:solidFill>
              </a:rPr>
              <a:t> in hearts), some evidence of increased </a:t>
            </a:r>
            <a:r>
              <a:rPr lang="en-US" dirty="0" err="1" smtClean="0">
                <a:solidFill>
                  <a:srgbClr val="000000"/>
                </a:solidFill>
              </a:rPr>
              <a:t>gliomas</a:t>
            </a:r>
            <a:r>
              <a:rPr lang="en-US" dirty="0" smtClean="0">
                <a:solidFill>
                  <a:srgbClr val="000000"/>
                </a:solidFill>
              </a:rPr>
              <a:t>, DNA damage in multiple organs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7600" y="4982681"/>
            <a:ext cx="35645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2448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rats exposed </a:t>
            </a:r>
            <a:r>
              <a:rPr lang="en-US" sz="1600" dirty="0">
                <a:solidFill>
                  <a:srgbClr val="000000"/>
                </a:solidFill>
              </a:rPr>
              <a:t>for 19 h/day 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1.8 </a:t>
            </a:r>
            <a:r>
              <a:rPr lang="en-US" sz="1600" dirty="0">
                <a:solidFill>
                  <a:srgbClr val="000000"/>
                </a:solidFill>
              </a:rPr>
              <a:t>GHz </a:t>
            </a:r>
            <a:r>
              <a:rPr lang="en-US" sz="1600" dirty="0" smtClean="0">
                <a:solidFill>
                  <a:srgbClr val="000000"/>
                </a:solidFill>
              </a:rPr>
              <a:t>0</a:t>
            </a:r>
            <a:r>
              <a:rPr lang="en-US" sz="1600" dirty="0">
                <a:solidFill>
                  <a:srgbClr val="000000"/>
                </a:solidFill>
              </a:rPr>
              <a:t>, 5, 25, 50 V/</a:t>
            </a:r>
            <a:r>
              <a:rPr lang="en-US" sz="1600" dirty="0" smtClean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3497" y="5803602"/>
            <a:ext cx="70512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50 V/m - Statistically significant increase in nerve sheath </a:t>
            </a:r>
            <a:r>
              <a:rPr lang="en-US" sz="1600" dirty="0" err="1" smtClean="0">
                <a:solidFill>
                  <a:srgbClr val="000000"/>
                </a:solidFill>
              </a:rPr>
              <a:t>tumours</a:t>
            </a:r>
            <a:r>
              <a:rPr lang="en-US" sz="1600" dirty="0" smtClean="0">
                <a:solidFill>
                  <a:srgbClr val="000000"/>
                </a:solidFill>
              </a:rPr>
              <a:t> in males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dirty="0" smtClean="0">
                <a:solidFill>
                  <a:srgbClr val="000000"/>
                </a:solidFill>
              </a:rPr>
              <a:t>	Increased nerve sheath pre-cancer (hyperplasia) in males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dirty="0" smtClean="0">
                <a:solidFill>
                  <a:srgbClr val="000000"/>
                </a:solidFill>
              </a:rPr>
              <a:t>	Increased malignant glial </a:t>
            </a:r>
            <a:r>
              <a:rPr lang="en-US" sz="1600" dirty="0" err="1" smtClean="0">
                <a:solidFill>
                  <a:srgbClr val="000000"/>
                </a:solidFill>
              </a:rPr>
              <a:t>tumours</a:t>
            </a:r>
            <a:r>
              <a:rPr lang="en-US" sz="1600" dirty="0" smtClean="0">
                <a:solidFill>
                  <a:srgbClr val="000000"/>
                </a:solidFill>
              </a:rPr>
              <a:t> in females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3640" y="2222986"/>
            <a:ext cx="3051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1260</a:t>
            </a:r>
            <a:r>
              <a:rPr lang="en-US" dirty="0" smtClean="0">
                <a:solidFill>
                  <a:srgbClr val="000000"/>
                </a:solidFill>
              </a:rPr>
              <a:t> rats; mice to be reported</a:t>
            </a:r>
          </a:p>
          <a:p>
            <a:pPr algn="ctr"/>
            <a:r>
              <a:rPr lang="en-CA" dirty="0">
                <a:solidFill>
                  <a:srgbClr val="000000"/>
                </a:solidFill>
                <a:sym typeface="Arial"/>
              </a:rPr>
              <a:t>900 </a:t>
            </a:r>
            <a:r>
              <a:rPr lang="en-CA" dirty="0" smtClean="0">
                <a:solidFill>
                  <a:srgbClr val="000000"/>
                </a:solidFill>
                <a:sym typeface="Arial"/>
              </a:rPr>
              <a:t>MHz; GSM </a:t>
            </a:r>
            <a:r>
              <a:rPr lang="en-CA" dirty="0">
                <a:solidFill>
                  <a:srgbClr val="000000"/>
                </a:solidFill>
                <a:sym typeface="Arial"/>
              </a:rPr>
              <a:t>and </a:t>
            </a:r>
            <a:r>
              <a:rPr lang="en-CA" dirty="0" smtClean="0">
                <a:solidFill>
                  <a:srgbClr val="000000"/>
                </a:solidFill>
                <a:sym typeface="Arial"/>
              </a:rPr>
              <a:t>CDMA </a:t>
            </a:r>
            <a:endParaRPr lang="en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7176" y="21906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8957" y="498268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265267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Meg Sears, PhD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91" y="6096000"/>
            <a:ext cx="1035622" cy="62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063" y="0"/>
            <a:ext cx="787105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14400" y="4541719"/>
            <a:ext cx="39788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88900"/>
            <a:r>
              <a:rPr lang="en-US" u="sng" dirty="0" smtClean="0">
                <a:solidFill>
                  <a:prstClr val="black"/>
                </a:solidFill>
              </a:rPr>
              <a:t>NTP Study</a:t>
            </a:r>
            <a:endParaRPr lang="en-US" dirty="0" smtClean="0">
              <a:solidFill>
                <a:prstClr val="black"/>
              </a:solidFill>
            </a:endParaRPr>
          </a:p>
          <a:p>
            <a:pPr marL="533400" indent="-1778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10-year</a:t>
            </a:r>
            <a:r>
              <a:rPr lang="en-US" dirty="0">
                <a:solidFill>
                  <a:prstClr val="black"/>
                </a:solidFill>
              </a:rPr>
              <a:t>, $25 million study </a:t>
            </a:r>
            <a:endParaRPr lang="en-US" dirty="0" smtClean="0">
              <a:solidFill>
                <a:prstClr val="black"/>
              </a:solidFill>
            </a:endParaRPr>
          </a:p>
          <a:p>
            <a:pPr marL="533400" indent="-1778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cell </a:t>
            </a:r>
            <a:r>
              <a:rPr lang="en-US" dirty="0">
                <a:solidFill>
                  <a:prstClr val="black"/>
                </a:solidFill>
              </a:rPr>
              <a:t>phone radiation on </a:t>
            </a:r>
            <a:r>
              <a:rPr lang="en-US" dirty="0" smtClean="0">
                <a:solidFill>
                  <a:prstClr val="black"/>
                </a:solidFill>
              </a:rPr>
              <a:t>3,000 rodents was tested</a:t>
            </a:r>
          </a:p>
          <a:p>
            <a:pPr marL="533400" indent="-1778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Peer reviewed by 11 experts</a:t>
            </a:r>
          </a:p>
          <a:p>
            <a:pPr marL="533400" indent="-1778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Highest category “clear evidence of harm”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65313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Ramazzini Study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1968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cell </a:t>
            </a:r>
            <a:r>
              <a:rPr lang="en-US" dirty="0">
                <a:solidFill>
                  <a:prstClr val="black"/>
                </a:solidFill>
              </a:rPr>
              <a:t>phone radiation on </a:t>
            </a:r>
            <a:r>
              <a:rPr lang="en-US" dirty="0" smtClean="0">
                <a:solidFill>
                  <a:prstClr val="black"/>
                </a:solidFill>
              </a:rPr>
              <a:t>2,500 rodents were tested</a:t>
            </a:r>
          </a:p>
          <a:p>
            <a:pPr marL="285750" indent="-1968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Peer reviewed </a:t>
            </a:r>
          </a:p>
          <a:p>
            <a:pPr marL="285750" indent="-1968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Confirmed NTP findings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5260" y="6408935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Magda Havas, PhD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4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3686"/>
            <a:ext cx="9143999" cy="442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6022776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Magda Havas, PhD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4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020292"/>
            <a:ext cx="47371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47800" y="6330473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Magda </a:t>
            </a:r>
            <a:r>
              <a:rPr lang="en-US" sz="1400" dirty="0" err="1" smtClean="0">
                <a:solidFill>
                  <a:prstClr val="black"/>
                </a:solidFill>
              </a:rPr>
              <a:t>Havas</a:t>
            </a:r>
            <a:r>
              <a:rPr lang="en-US" sz="1400" dirty="0" smtClean="0">
                <a:solidFill>
                  <a:prstClr val="black"/>
                </a:solidFill>
              </a:rPr>
              <a:t> PhD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79602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Membranes affected – e.g., live red blood cells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3452" y="1412776"/>
            <a:ext cx="28083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Thick blood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Clots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Heart attack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Stroke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Increasing in younger Canadians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Occurs in some people who are </a:t>
            </a:r>
            <a:r>
              <a:rPr lang="en-US" sz="2400" dirty="0">
                <a:solidFill>
                  <a:srgbClr val="FF0000"/>
                </a:solidFill>
              </a:rPr>
              <a:t>electro-hyper-sensitive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en-US" sz="4000" b="1" dirty="0" err="1" smtClean="0">
                <a:solidFill>
                  <a:schemeClr val="accent2"/>
                </a:solidFill>
              </a:rPr>
              <a:t>Insurance</a:t>
            </a:r>
            <a:r>
              <a:rPr lang="fr-CA" altLang="en-US" sz="4000" b="1" dirty="0" smtClean="0">
                <a:solidFill>
                  <a:schemeClr val="accent2"/>
                </a:solidFill>
              </a:rPr>
              <a:t> </a:t>
            </a:r>
            <a:r>
              <a:rPr lang="fr-CA" altLang="en-US" sz="4000" b="1" dirty="0" err="1" smtClean="0">
                <a:solidFill>
                  <a:schemeClr val="accent2"/>
                </a:solidFill>
              </a:rPr>
              <a:t>Industry</a:t>
            </a:r>
            <a:r>
              <a:rPr lang="fr-CA" altLang="en-US" sz="4000" b="1" dirty="0" smtClean="0">
                <a:solidFill>
                  <a:schemeClr val="accent2"/>
                </a:solidFill>
              </a:rPr>
              <a:t> </a:t>
            </a:r>
            <a:r>
              <a:rPr lang="fr-CA" altLang="en-US" sz="4000" b="1" dirty="0" err="1" smtClean="0">
                <a:solidFill>
                  <a:schemeClr val="accent2"/>
                </a:solidFill>
              </a:rPr>
              <a:t>Concerns</a:t>
            </a:r>
            <a:endParaRPr lang="en-CA" altLang="en-US" sz="4000" b="1" dirty="0" smtClean="0">
              <a:solidFill>
                <a:schemeClr val="accent2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In 2010, the Emerging Risk Team of Lloyds compared the potential risks from health damage claims to those posed by asbestos</a:t>
            </a:r>
          </a:p>
          <a:p>
            <a:pPr eaLnBrk="1" hangingPunct="1"/>
            <a:endParaRPr lang="en-US" altLang="en-US" sz="2000" dirty="0"/>
          </a:p>
          <a:p>
            <a:r>
              <a:rPr lang="en-US" sz="2000" dirty="0"/>
              <a:t>The Swiss Re SONAR Emerging risk insights report, June 2013, listed the “unforeseen consequences of electromagnetic fields” as potentially having a high impact.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2019 </a:t>
            </a:r>
            <a:r>
              <a:rPr lang="en-US" sz="2000" dirty="0" smtClean="0"/>
              <a:t>Swiss Re update </a:t>
            </a:r>
            <a:r>
              <a:rPr lang="en-US" sz="2000" dirty="0"/>
              <a:t>report </a:t>
            </a:r>
            <a:r>
              <a:rPr lang="en-US" sz="2000" dirty="0" smtClean="0"/>
              <a:t>states: </a:t>
            </a:r>
          </a:p>
          <a:p>
            <a:pPr lvl="1"/>
            <a:r>
              <a:rPr lang="en-US" sz="1800" dirty="0" smtClean="0"/>
              <a:t>Current </a:t>
            </a:r>
            <a:r>
              <a:rPr lang="en-US" sz="1800" dirty="0"/>
              <a:t>concerns regarding potential negative health effects from electromagnetic fields are likely to increase. </a:t>
            </a:r>
            <a:endParaRPr lang="en-US" sz="1800" dirty="0" smtClean="0"/>
          </a:p>
          <a:p>
            <a:pPr lvl="1"/>
            <a:r>
              <a:rPr lang="en-US" sz="1800" dirty="0" smtClean="0"/>
              <a:t>Hackers </a:t>
            </a:r>
            <a:r>
              <a:rPr lang="en-US" sz="1800" dirty="0"/>
              <a:t>can also exploit 5G speed and volume to acquire (or steal) more data faster. </a:t>
            </a:r>
            <a:endParaRPr lang="en-US" sz="1800" dirty="0" smtClean="0"/>
          </a:p>
          <a:p>
            <a:pPr lvl="1"/>
            <a:r>
              <a:rPr lang="en-US" sz="1800" dirty="0" smtClean="0"/>
              <a:t>Major </a:t>
            </a:r>
            <a:r>
              <a:rPr lang="en-US" sz="1800" dirty="0"/>
              <a:t>concerns are possible privacy and security breaches, and </a:t>
            </a:r>
            <a:r>
              <a:rPr lang="en-US" sz="1800" dirty="0" smtClean="0"/>
              <a:t>espionage.</a:t>
            </a:r>
            <a:endParaRPr lang="en-CA" sz="18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CA" altLang="en-US" sz="20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xmlns="" id="{48965710-8E4D-384C-950B-6FC5E70888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281" y="116632"/>
            <a:ext cx="8712200" cy="650875"/>
          </a:xfrm>
        </p:spPr>
        <p:txBody>
          <a:bodyPr/>
          <a:lstStyle/>
          <a:p>
            <a:r>
              <a:rPr lang="en-CA" altLang="en-US" sz="3200" b="1" dirty="0">
                <a:solidFill>
                  <a:schemeClr val="tx1"/>
                </a:solidFill>
              </a:rPr>
              <a:t>Challenging the Business Case of Wireless Solutions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2ABA60-B569-5D42-AF52-62E2813C9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904057"/>
            <a:ext cx="1712350" cy="1300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9C2FD1-0398-E149-AAC3-3FD04E9DF7F4}"/>
              </a:ext>
            </a:extLst>
          </p:cNvPr>
          <p:cNvSpPr/>
          <p:nvPr/>
        </p:nvSpPr>
        <p:spPr>
          <a:xfrm>
            <a:off x="505180" y="2132856"/>
            <a:ext cx="8419301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Re-Inventing Wires: The Future of  Landlines </a:t>
            </a:r>
            <a:endParaRPr lang="en-US" sz="20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en-US" altLang="en-US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that w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ireless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networks: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be about 100 times slower than wired systems</a:t>
            </a:r>
          </a:p>
          <a:p>
            <a:pPr marL="295275" indent="-28575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unreliable, more vulnerable to security and privacy problems and prone to both latency and delay issues 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significant amounts of energy and are not sustainable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leave people vulnerable in the event of a power grid failure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points of vulnerability hundreds of thousands of times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increase the amount of personal and business data at risk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866" y="971278"/>
            <a:ext cx="7287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Electrical and Electronics </a:t>
            </a:r>
            <a:r>
              <a:rPr lang="en-US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IEEE) article</a:t>
            </a:r>
            <a:r>
              <a:rPr lang="en-US" alt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hangingPunct="0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“Wireless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will continue to consume at least 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more power than wired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technologies”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576" y="5589240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aseline="30000" dirty="0">
                <a:solidFill>
                  <a:srgbClr val="FFC000"/>
                </a:solidFill>
                <a:latin typeface="Constantia"/>
                <a:cs typeface="Arial" panose="020B0604020202020204" pitchFamily="34" charset="0"/>
              </a:rPr>
              <a:t>1</a:t>
            </a:r>
            <a:r>
              <a:rPr lang="en-US" sz="1400" b="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400" b="0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people.eng.unimelb.edu.au/</a:t>
            </a:r>
            <a:r>
              <a:rPr lang="en-US" sz="1400" b="0" i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rtucker</a:t>
            </a:r>
            <a:r>
              <a:rPr lang="en-US" sz="1400" b="0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/publications/files/energy-wired-wireless.pdf</a:t>
            </a:r>
            <a:endParaRPr lang="en-US" sz="1400" b="0" i="1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600" baseline="30000" dirty="0">
                <a:solidFill>
                  <a:srgbClr val="FFC000"/>
                </a:solidFill>
                <a:latin typeface="Constantia"/>
                <a:cs typeface="Arial" panose="020B0604020202020204" pitchFamily="34" charset="0"/>
              </a:rPr>
              <a:t>2</a:t>
            </a:r>
            <a:r>
              <a:rPr lang="en-US" sz="1400" b="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http://refhub.elsevier.com/S0360-1323(19)30534-7/sref29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87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53998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3200" b="1" dirty="0">
                <a:solidFill>
                  <a:schemeClr val="tx1"/>
                </a:solidFill>
              </a:rPr>
              <a:t>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W</a:t>
            </a:r>
            <a:r>
              <a:rPr lang="en-US" sz="3200" b="1" dirty="0" smtClean="0">
                <a:solidFill>
                  <a:schemeClr val="tx1"/>
                </a:solidFill>
              </a:rPr>
              <a:t>ireless </a:t>
            </a:r>
            <a:r>
              <a:rPr lang="en-US" sz="3200" b="1" dirty="0">
                <a:solidFill>
                  <a:schemeClr val="tx1"/>
                </a:solidFill>
              </a:rPr>
              <a:t>N</a:t>
            </a:r>
            <a:r>
              <a:rPr lang="en-US" sz="3200" b="1" dirty="0" smtClean="0">
                <a:solidFill>
                  <a:schemeClr val="tx1"/>
                </a:solidFill>
              </a:rPr>
              <a:t>etwork </a:t>
            </a:r>
            <a:r>
              <a:rPr lang="en-US" sz="3200" b="1" dirty="0">
                <a:solidFill>
                  <a:schemeClr val="tx1"/>
                </a:solidFill>
              </a:rPr>
              <a:t>is </a:t>
            </a:r>
            <a:r>
              <a:rPr lang="en-US" sz="3200" b="1" dirty="0" smtClean="0">
                <a:solidFill>
                  <a:schemeClr val="tx1"/>
                </a:solidFill>
              </a:rPr>
              <a:t>Not </a:t>
            </a:r>
            <a:r>
              <a:rPr lang="en-US" sz="3200" b="1" dirty="0">
                <a:solidFill>
                  <a:schemeClr val="tx1"/>
                </a:solidFill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</a:rPr>
              <a:t>etter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sz="half" idx="1"/>
          </p:nvPr>
        </p:nvSpPr>
        <p:spPr>
          <a:xfrm>
            <a:off x="5715000" y="990600"/>
            <a:ext cx="3276600" cy="4572000"/>
          </a:xfrm>
        </p:spPr>
        <p:txBody>
          <a:bodyPr/>
          <a:lstStyle/>
          <a:p>
            <a:pPr lvl="1">
              <a:spcBef>
                <a:spcPts val="500"/>
              </a:spcBef>
              <a:buClrTx/>
            </a:pPr>
            <a:endParaRPr lang="en-US" sz="1600" dirty="0" smtClean="0"/>
          </a:p>
          <a:p>
            <a:pPr lvl="1">
              <a:spcBef>
                <a:spcPts val="500"/>
              </a:spcBef>
              <a:buClrTx/>
            </a:pPr>
            <a:endParaRPr lang="en-US" sz="1600" dirty="0"/>
          </a:p>
          <a:p>
            <a:pPr lvl="1">
              <a:spcBef>
                <a:spcPts val="500"/>
              </a:spcBef>
              <a:buClrTx/>
            </a:pPr>
            <a:r>
              <a:rPr lang="en-US" sz="1700" dirty="0" err="1" smtClean="0"/>
              <a:t>CanArctic</a:t>
            </a:r>
            <a:r>
              <a:rPr lang="en-US" sz="1700" dirty="0" smtClean="0"/>
              <a:t> </a:t>
            </a:r>
            <a:r>
              <a:rPr lang="en-US" sz="1700" dirty="0"/>
              <a:t>Inuit </a:t>
            </a:r>
            <a:r>
              <a:rPr lang="en-US" sz="1700" dirty="0" smtClean="0"/>
              <a:t>Networks has announced plans </a:t>
            </a:r>
            <a:r>
              <a:rPr lang="en-US" sz="1700" dirty="0"/>
              <a:t>to build </a:t>
            </a:r>
            <a:r>
              <a:rPr lang="en-US" sz="1700" dirty="0" smtClean="0"/>
              <a:t>a $107M, 2,000 km </a:t>
            </a:r>
            <a:r>
              <a:rPr lang="en-US" sz="1700" dirty="0"/>
              <a:t>fibre-optic cable from Newfoundland to </a:t>
            </a:r>
            <a:r>
              <a:rPr lang="en-US" sz="1700" dirty="0" smtClean="0"/>
              <a:t>Nunavut.</a:t>
            </a:r>
            <a:r>
              <a:rPr lang="en-US" sz="1700" baseline="30000" dirty="0" smtClean="0"/>
              <a:t>1</a:t>
            </a:r>
          </a:p>
          <a:p>
            <a:pPr marL="393700" lvl="1" indent="0">
              <a:spcBef>
                <a:spcPts val="500"/>
              </a:spcBef>
              <a:buClrTx/>
              <a:buNone/>
            </a:pPr>
            <a:r>
              <a:rPr lang="en-US" sz="1600" dirty="0" smtClean="0"/>
              <a:t> </a:t>
            </a:r>
          </a:p>
          <a:p>
            <a:pPr lvl="1">
              <a:spcBef>
                <a:spcPts val="500"/>
              </a:spcBef>
              <a:buClrTx/>
            </a:pPr>
            <a:r>
              <a:rPr lang="en-US" sz="1700" dirty="0" smtClean="0"/>
              <a:t>COO stated "</a:t>
            </a:r>
            <a:r>
              <a:rPr lang="en-US" sz="1700" dirty="0"/>
              <a:t>We've looked at every possible option, route, risk and costs. And we've landed on what is a very realistic plan to get fibre built in the next two </a:t>
            </a:r>
            <a:r>
              <a:rPr lang="en-US" sz="1700" dirty="0" smtClean="0"/>
              <a:t>years”.</a:t>
            </a:r>
          </a:p>
          <a:p>
            <a:pPr lvl="1">
              <a:spcBef>
                <a:spcPts val="500"/>
              </a:spcBef>
              <a:buClrTx/>
            </a:pPr>
            <a:endParaRPr lang="en-US" sz="1500" dirty="0" smtClean="0"/>
          </a:p>
          <a:p>
            <a:pPr>
              <a:spcBef>
                <a:spcPts val="500"/>
              </a:spcBef>
              <a:buClrTx/>
            </a:pPr>
            <a:endParaRPr lang="en-US" sz="1700" dirty="0"/>
          </a:p>
          <a:p>
            <a:pPr>
              <a:spcBef>
                <a:spcPts val="500"/>
              </a:spcBef>
              <a:buClrTx/>
            </a:pPr>
            <a:endParaRPr lang="en-US" sz="1700" dirty="0" smtClean="0"/>
          </a:p>
          <a:p>
            <a:pPr marL="0" indent="0">
              <a:spcBef>
                <a:spcPts val="500"/>
              </a:spcBef>
              <a:buClrTx/>
              <a:buNone/>
            </a:pPr>
            <a:endParaRPr lang="en-US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5715002" cy="49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6153961"/>
            <a:ext cx="59436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rgbClr val="EAB200"/>
                </a:solidFill>
              </a:rPr>
              <a:t>1</a:t>
            </a:r>
            <a:r>
              <a:rPr lang="en-US" baseline="30000" dirty="0" smtClean="0"/>
              <a:t> </a:t>
            </a:r>
            <a:r>
              <a:rPr lang="en-US" sz="1050" dirty="0" smtClean="0">
                <a:hlinkClick r:id="rId4"/>
              </a:rPr>
              <a:t>https</a:t>
            </a:r>
            <a:r>
              <a:rPr lang="en-US" sz="1050" dirty="0">
                <a:hlinkClick r:id="rId4"/>
              </a:rPr>
              <a:t>://</a:t>
            </a:r>
            <a:r>
              <a:rPr lang="en-US" sz="1050" dirty="0" smtClean="0">
                <a:hlinkClick r:id="rId4"/>
              </a:rPr>
              <a:t>www.ctvnews.ca/business/company-plans-to-build-107m-fibre-optic-cable-from-newfoundland-to-nunavut-1.5243445</a:t>
            </a:r>
            <a:r>
              <a:rPr lang="en-US" sz="1050" dirty="0" smtClean="0"/>
              <a:t> </a:t>
            </a:r>
            <a:endParaRPr lang="en-CA" sz="1050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43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="" xmlns:a16="http://schemas.microsoft.com/office/drawing/2014/main" id="{2BC04A20-674F-B64A-A18D-3C61238C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793383" cy="7207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CA" altLang="en-US" sz="3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Health Effects from </a:t>
            </a:r>
            <a:r>
              <a:rPr lang="en-CA" altLang="en-US" sz="34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wireless radiation</a:t>
            </a:r>
            <a:endParaRPr lang="en-US" altLang="en-US" sz="3400" b="1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="" xmlns:a16="http://schemas.microsoft.com/office/drawing/2014/main" id="{47046A48-8CD9-7E46-A64D-0CB9AA29C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7924799" cy="4911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>
                <a:latin typeface="+mj-lt"/>
              </a:rPr>
              <a:t>Thousands of peer-reviewed studies </a:t>
            </a:r>
            <a:r>
              <a:rPr lang="en-US" sz="2400" dirty="0">
                <a:latin typeface="+mj-lt"/>
              </a:rPr>
              <a:t>have shown that 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RF </a:t>
            </a:r>
            <a:r>
              <a:rPr lang="en-US" sz="2400" dirty="0">
                <a:latin typeface="+mj-lt"/>
              </a:rPr>
              <a:t>radiation affects living organisms at levels 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well </a:t>
            </a:r>
            <a:r>
              <a:rPr lang="en-US" sz="2400" dirty="0">
                <a:latin typeface="+mj-lt"/>
              </a:rPr>
              <a:t>below </a:t>
            </a:r>
            <a:r>
              <a:rPr lang="en-US" sz="2400" dirty="0" smtClean="0">
                <a:latin typeface="+mj-lt"/>
              </a:rPr>
              <a:t>North  America’s guidelines.</a:t>
            </a:r>
            <a:r>
              <a:rPr lang="en-US" sz="2400" baseline="30000" dirty="0" smtClean="0">
                <a:latin typeface="+mj-lt"/>
              </a:rPr>
              <a:t> </a:t>
            </a:r>
            <a:r>
              <a:rPr lang="en-US" sz="2400" baseline="30000" dirty="0" smtClean="0">
                <a:latin typeface="+mj-lt"/>
              </a:rPr>
              <a:t>1</a:t>
            </a:r>
            <a:endParaRPr lang="en-US" sz="2400" baseline="30000" dirty="0" smtClean="0">
              <a:latin typeface="+mj-lt"/>
            </a:endParaRPr>
          </a:p>
          <a:p>
            <a:pPr marL="0" indent="0">
              <a:buNone/>
            </a:pPr>
            <a:endParaRPr lang="en-US" sz="2000" baseline="30000" dirty="0">
              <a:latin typeface="+mj-lt"/>
            </a:endParaRPr>
          </a:p>
          <a:p>
            <a:pPr marL="0" indent="0">
              <a:buClrTx/>
              <a:buSzPct val="75000"/>
              <a:buNone/>
            </a:pPr>
            <a:r>
              <a:rPr lang="en-US" sz="2000" dirty="0">
                <a:latin typeface="+mj-lt"/>
              </a:rPr>
              <a:t>Proven effects include:  </a:t>
            </a:r>
            <a:endParaRPr lang="en-CA" sz="2000" dirty="0">
              <a:latin typeface="+mj-lt"/>
            </a:endParaRPr>
          </a:p>
          <a:p>
            <a:pPr marL="533400" lvl="0" indent="-266700">
              <a:buClrTx/>
              <a:buSzPct val="75000"/>
            </a:pPr>
            <a:r>
              <a:rPr lang="en-US" sz="2000" dirty="0">
                <a:latin typeface="+mj-lt"/>
              </a:rPr>
              <a:t>increased </a:t>
            </a:r>
            <a:r>
              <a:rPr lang="en-US" sz="2000" u="sng" dirty="0">
                <a:latin typeface="+mj-lt"/>
              </a:rPr>
              <a:t>cancer</a:t>
            </a:r>
            <a:r>
              <a:rPr lang="en-US" sz="2000" dirty="0">
                <a:latin typeface="+mj-lt"/>
              </a:rPr>
              <a:t> risk</a:t>
            </a:r>
            <a:endParaRPr lang="en-CA" sz="2000" dirty="0">
              <a:latin typeface="+mj-lt"/>
            </a:endParaRPr>
          </a:p>
          <a:p>
            <a:pPr marL="533400" lvl="0" indent="-266700">
              <a:buClrTx/>
              <a:buSzPct val="75000"/>
            </a:pPr>
            <a:r>
              <a:rPr lang="en-US" sz="2000" u="sng" dirty="0">
                <a:latin typeface="+mj-lt"/>
              </a:rPr>
              <a:t>sperm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damage and </a:t>
            </a:r>
            <a:r>
              <a:rPr lang="en-US" sz="2000" dirty="0">
                <a:latin typeface="+mj-lt"/>
              </a:rPr>
              <a:t>other </a:t>
            </a:r>
            <a:r>
              <a:rPr lang="en-US" sz="2000" u="sng" dirty="0">
                <a:latin typeface="+mj-lt"/>
              </a:rPr>
              <a:t>reproductive</a:t>
            </a:r>
            <a:r>
              <a:rPr lang="en-US" sz="2000" dirty="0">
                <a:latin typeface="+mj-lt"/>
              </a:rPr>
              <a:t> harms</a:t>
            </a:r>
            <a:endParaRPr lang="en-CA" sz="2000" dirty="0">
              <a:latin typeface="+mj-lt"/>
            </a:endParaRPr>
          </a:p>
          <a:p>
            <a:pPr marL="533400" lvl="0" indent="-266700">
              <a:buClrTx/>
              <a:buSzPct val="75000"/>
            </a:pPr>
            <a:r>
              <a:rPr lang="en-US" sz="2000" u="sng" dirty="0">
                <a:latin typeface="+mj-lt"/>
              </a:rPr>
              <a:t>DNA</a:t>
            </a:r>
            <a:r>
              <a:rPr lang="en-US" sz="2000" dirty="0">
                <a:latin typeface="+mj-lt"/>
              </a:rPr>
              <a:t> damage</a:t>
            </a:r>
            <a:endParaRPr lang="en-CA" sz="2000" dirty="0">
              <a:latin typeface="+mj-lt"/>
            </a:endParaRPr>
          </a:p>
          <a:p>
            <a:pPr marL="533400" lvl="0" indent="-266700">
              <a:buClrTx/>
              <a:buSzPct val="75000"/>
            </a:pPr>
            <a:r>
              <a:rPr lang="en-US" sz="2000" u="sng" dirty="0">
                <a:latin typeface="+mj-lt"/>
              </a:rPr>
              <a:t>neurological</a:t>
            </a:r>
            <a:r>
              <a:rPr lang="en-US" sz="2000" dirty="0">
                <a:latin typeface="+mj-lt"/>
              </a:rPr>
              <a:t> disorders (Alzheimer's, etc.)</a:t>
            </a:r>
            <a:endParaRPr lang="en-CA" sz="2000" dirty="0">
              <a:latin typeface="+mj-lt"/>
            </a:endParaRPr>
          </a:p>
          <a:p>
            <a:pPr marL="533400" lvl="0" indent="-266700">
              <a:buClrTx/>
              <a:buSzPct val="75000"/>
            </a:pPr>
            <a:r>
              <a:rPr lang="en-US" sz="2000" u="sng" dirty="0">
                <a:latin typeface="+mj-lt"/>
              </a:rPr>
              <a:t>learning</a:t>
            </a:r>
            <a:r>
              <a:rPr lang="en-US" sz="2000" dirty="0">
                <a:latin typeface="+mj-lt"/>
              </a:rPr>
              <a:t> and </a:t>
            </a:r>
            <a:r>
              <a:rPr lang="en-US" sz="2000" u="sng" dirty="0">
                <a:latin typeface="+mj-lt"/>
              </a:rPr>
              <a:t>memory</a:t>
            </a:r>
            <a:r>
              <a:rPr lang="en-US" sz="2000" dirty="0">
                <a:latin typeface="+mj-lt"/>
              </a:rPr>
              <a:t> deficits (childhood development)</a:t>
            </a:r>
            <a:endParaRPr lang="en-CA" sz="2000" dirty="0">
              <a:latin typeface="+mj-lt"/>
            </a:endParaRPr>
          </a:p>
          <a:p>
            <a:pPr marL="533400" lvl="0" indent="-266700">
              <a:buClrTx/>
              <a:buSzPct val="75000"/>
            </a:pPr>
            <a:r>
              <a:rPr lang="en-US" sz="2000" u="sng" dirty="0">
                <a:latin typeface="+mj-lt"/>
              </a:rPr>
              <a:t>cellular</a:t>
            </a:r>
            <a:r>
              <a:rPr lang="en-US" sz="2000" dirty="0">
                <a:latin typeface="+mj-lt"/>
              </a:rPr>
              <a:t> stress</a:t>
            </a:r>
            <a:endParaRPr lang="en-CA" sz="2000" dirty="0">
              <a:latin typeface="+mj-lt"/>
            </a:endParaRPr>
          </a:p>
          <a:p>
            <a:pPr marL="533400" lvl="0" indent="-266700">
              <a:buClrTx/>
              <a:buSzPct val="75000"/>
            </a:pPr>
            <a:r>
              <a:rPr lang="en-US" sz="2000" dirty="0">
                <a:latin typeface="+mj-lt"/>
              </a:rPr>
              <a:t>increase in harmful </a:t>
            </a:r>
            <a:r>
              <a:rPr lang="en-US" sz="2000" u="sng" dirty="0">
                <a:latin typeface="+mj-lt"/>
              </a:rPr>
              <a:t>free radicals</a:t>
            </a:r>
          </a:p>
          <a:p>
            <a:pPr marL="668337" lvl="2" indent="0" eaLnBrk="1" hangingPunct="1">
              <a:buClrTx/>
              <a:buFont typeface="Wingdings 2" pitchFamily="18" charset="2"/>
              <a:buNone/>
              <a:defRPr/>
            </a:pPr>
            <a:endParaRPr lang="en-US" sz="1200" dirty="0">
              <a:latin typeface="+mj-lt"/>
            </a:endParaRPr>
          </a:p>
          <a:p>
            <a:pPr eaLnBrk="1" hangingPunct="1">
              <a:buFont typeface="Wingdings 2" pitchFamily="18" charset="2"/>
              <a:buChar char=""/>
              <a:defRPr/>
            </a:pPr>
            <a:endParaRPr lang="en-US" sz="12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5931237"/>
            <a:ext cx="64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 smtClean="0"/>
              <a:t>1</a:t>
            </a:r>
            <a:r>
              <a:rPr lang="en-CA" sz="1100" dirty="0" smtClean="0"/>
              <a:t>https</a:t>
            </a:r>
            <a:r>
              <a:rPr lang="en-CA" sz="1100" dirty="0"/>
              <a:t>://</a:t>
            </a:r>
            <a:r>
              <a:rPr lang="en-CA" sz="1100" dirty="0" smtClean="0"/>
              <a:t>c4st.org/wp-content/uploads/2020/05/Supplemental-Material-for-Suspend-5G-Canada-Appeal.pdf 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614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Shape 48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9412" y="1543128"/>
            <a:ext cx="2637300" cy="3336384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/>
          <p:nvPr/>
        </p:nvSpPr>
        <p:spPr>
          <a:xfrm>
            <a:off x="-1074849" y="763872"/>
            <a:ext cx="10013100" cy="5744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lvl="5" indent="2286000">
              <a:buClr>
                <a:srgbClr val="FFFFFF"/>
              </a:buClr>
              <a:buSzPct val="25000"/>
              <a:buFont typeface="Times New Roman"/>
              <a:buNone/>
            </a:pPr>
            <a:r>
              <a:rPr lang="en" sz="2200" kern="0" dirty="0">
                <a:ea typeface="Times New Roman"/>
                <a:cs typeface="Times New Roman"/>
                <a:sym typeface="Times New Roman"/>
              </a:rPr>
              <a:t>3 Year Old   </a:t>
            </a:r>
            <a:r>
              <a:rPr lang="en" sz="2200" kern="0" dirty="0" smtClean="0">
                <a:ea typeface="Times New Roman"/>
                <a:cs typeface="Times New Roman"/>
                <a:sym typeface="Times New Roman"/>
              </a:rPr>
              <a:t>               6 </a:t>
            </a:r>
            <a:r>
              <a:rPr lang="en" sz="2200" kern="0" dirty="0">
                <a:ea typeface="Times New Roman"/>
                <a:cs typeface="Times New Roman"/>
                <a:sym typeface="Times New Roman"/>
              </a:rPr>
              <a:t>Year Old                   </a:t>
            </a:r>
            <a:r>
              <a:rPr lang="en-US" sz="2200" kern="0" dirty="0" smtClean="0">
                <a:ea typeface="Times New Roman"/>
                <a:cs typeface="Times New Roman"/>
                <a:sym typeface="Times New Roman"/>
              </a:rPr>
              <a:t> </a:t>
            </a:r>
            <a:r>
              <a:rPr lang="en" sz="2200" kern="0" dirty="0" smtClean="0">
                <a:ea typeface="Times New Roman"/>
                <a:cs typeface="Times New Roman"/>
                <a:sym typeface="Times New Roman"/>
              </a:rPr>
              <a:t>34 </a:t>
            </a:r>
            <a:r>
              <a:rPr lang="en" sz="2200" kern="0" dirty="0">
                <a:ea typeface="Times New Roman"/>
                <a:cs typeface="Times New Roman"/>
                <a:sym typeface="Times New Roman"/>
              </a:rPr>
              <a:t>Year Old </a:t>
            </a:r>
          </a:p>
        </p:txBody>
      </p:sp>
      <p:sp>
        <p:nvSpPr>
          <p:cNvPr id="483" name="Shape 483"/>
          <p:cNvSpPr/>
          <p:nvPr/>
        </p:nvSpPr>
        <p:spPr>
          <a:xfrm>
            <a:off x="0" y="148272"/>
            <a:ext cx="9048300" cy="6156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Times New Roman"/>
              <a:buNone/>
            </a:pPr>
            <a:r>
              <a:rPr lang="en" sz="2800" dirty="0">
                <a:sym typeface="Times New Roman"/>
              </a:rPr>
              <a:t>Children</a:t>
            </a:r>
            <a:r>
              <a:rPr lang="en" sz="2800" b="1" kern="0" dirty="0" smtClean="0">
                <a:latin typeface="Calibri" charset="0"/>
                <a:ea typeface="Calibri" charset="0"/>
                <a:cs typeface="Calibri" charset="0"/>
                <a:sym typeface="Times New Roman"/>
              </a:rPr>
              <a:t> </a:t>
            </a:r>
            <a:r>
              <a:rPr lang="en-CA" sz="2800" dirty="0" smtClean="0">
                <a:sym typeface="Times New Roman"/>
              </a:rPr>
              <a:t>Are not “Little </a:t>
            </a:r>
            <a:r>
              <a:rPr lang="en" sz="2800" dirty="0" smtClean="0">
                <a:sym typeface="Times New Roman"/>
              </a:rPr>
              <a:t>Adults”</a:t>
            </a:r>
            <a:endParaRPr lang="en" sz="2800" dirty="0">
              <a:sym typeface="Times New Roman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-77525" y="1271585"/>
            <a:ext cx="801300" cy="3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kern="0" dirty="0"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lang="en" b="1" kern="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1423834" y="5047268"/>
            <a:ext cx="7275552" cy="169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indent="-342900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" sz="2000" kern="0" dirty="0">
                <a:latin typeface="Calibri"/>
                <a:ea typeface="Calibri"/>
                <a:cs typeface="Calibri"/>
                <a:sym typeface="Calibri"/>
              </a:rPr>
              <a:t>Thinner skulls, </a:t>
            </a:r>
            <a:r>
              <a:rPr lang="en-CA" sz="2000" kern="0" dirty="0" smtClean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2000" kern="0" dirty="0" smtClean="0">
                <a:latin typeface="Calibri"/>
                <a:ea typeface="Calibri"/>
                <a:cs typeface="Calibri"/>
                <a:sym typeface="Calibri"/>
              </a:rPr>
              <a:t>maller </a:t>
            </a:r>
            <a:r>
              <a:rPr lang="en" sz="2000" kern="0" dirty="0">
                <a:latin typeface="Calibri"/>
                <a:ea typeface="Calibri"/>
                <a:cs typeface="Calibri"/>
                <a:sym typeface="Calibri"/>
              </a:rPr>
              <a:t>heads (shorter distance to brain centers)</a:t>
            </a:r>
          </a:p>
          <a:p>
            <a:pPr marL="457200" indent="-342900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" sz="2000" kern="0" dirty="0">
                <a:latin typeface="Calibri"/>
                <a:ea typeface="Calibri"/>
                <a:cs typeface="Calibri"/>
                <a:sym typeface="Calibri"/>
              </a:rPr>
              <a:t>Different dielectric properties (higher liquid content)</a:t>
            </a:r>
          </a:p>
          <a:p>
            <a:pPr marL="457200" indent="-342900">
              <a:spcBef>
                <a:spcPts val="600"/>
              </a:spcBef>
              <a:buSzPct val="75000"/>
              <a:buFont typeface="Arial" pitchFamily="34" charset="0"/>
              <a:buChar char="•"/>
            </a:pPr>
            <a:r>
              <a:rPr lang="en-CA" sz="2000" kern="0" dirty="0" smtClean="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2000" kern="0" dirty="0" smtClean="0">
                <a:latin typeface="Calibri"/>
                <a:ea typeface="Calibri"/>
                <a:cs typeface="Calibri"/>
                <a:sym typeface="Calibri"/>
              </a:rPr>
              <a:t>rains </a:t>
            </a:r>
            <a:r>
              <a:rPr lang="en" sz="2000" kern="0" dirty="0">
                <a:latin typeface="Calibri"/>
                <a:ea typeface="Calibri"/>
                <a:cs typeface="Calibri"/>
                <a:sym typeface="Calibri"/>
              </a:rPr>
              <a:t>are less myelinated and </a:t>
            </a:r>
            <a:r>
              <a:rPr lang="en" sz="2000" kern="0" dirty="0" smtClean="0">
                <a:latin typeface="Calibri"/>
                <a:ea typeface="Calibri"/>
                <a:cs typeface="Calibri"/>
                <a:sym typeface="Calibri"/>
              </a:rPr>
              <a:t>still </a:t>
            </a:r>
            <a:r>
              <a:rPr lang="en" sz="2000" kern="0" dirty="0" smtClean="0">
                <a:latin typeface="Calibri"/>
                <a:ea typeface="Calibri"/>
                <a:cs typeface="Calibri"/>
                <a:sym typeface="Calibri"/>
              </a:rPr>
              <a:t>developing</a:t>
            </a:r>
            <a:endParaRPr lang="en" sz="2000" kern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Shape 48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882" y="1707912"/>
            <a:ext cx="192900" cy="31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57486" y="1513192"/>
            <a:ext cx="2541900" cy="336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01101" y="1511512"/>
            <a:ext cx="2637300" cy="33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Shape 491"/>
          <p:cNvSpPr/>
          <p:nvPr/>
        </p:nvSpPr>
        <p:spPr>
          <a:xfrm>
            <a:off x="3810533" y="4883491"/>
            <a:ext cx="6785700" cy="25192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CA" sz="1400" kern="0" dirty="0" smtClean="0">
                <a:latin typeface="Calibri" charset="0"/>
                <a:ea typeface="Calibri" charset="0"/>
                <a:cs typeface="Calibri" charset="0"/>
                <a:sym typeface="Times New Roman"/>
              </a:rPr>
              <a:t>Not to scale. </a:t>
            </a:r>
            <a:r>
              <a:rPr lang="en" sz="1400" kern="0" dirty="0" smtClean="0">
                <a:latin typeface="Calibri" charset="0"/>
                <a:ea typeface="Calibri" charset="0"/>
                <a:cs typeface="Calibri" charset="0"/>
                <a:sym typeface="Times New Roman"/>
              </a:rPr>
              <a:t>Fernandez</a:t>
            </a:r>
            <a:r>
              <a:rPr lang="en" sz="1400" kern="0" dirty="0">
                <a:latin typeface="Calibri" charset="0"/>
                <a:ea typeface="Calibri" charset="0"/>
                <a:cs typeface="Calibri" charset="0"/>
                <a:sym typeface="Times New Roman"/>
              </a:rPr>
              <a:t>,, de Salles, Davis (2015)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-77525" y="4680068"/>
            <a:ext cx="801300" cy="3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kern="0" dirty="0">
                <a:latin typeface="Calibri"/>
                <a:ea typeface="Calibri"/>
                <a:cs typeface="Calibri"/>
                <a:sym typeface="Calibri"/>
              </a:rPr>
              <a:t>LOW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"/>
          <p:cNvSpPr>
            <a:spLocks noGrp="1"/>
          </p:cNvSpPr>
          <p:nvPr>
            <p:ph type="title"/>
          </p:nvPr>
        </p:nvSpPr>
        <p:spPr>
          <a:xfrm>
            <a:off x="335783" y="-304800"/>
            <a:ext cx="8421182" cy="90926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Legislation and Recommendations to reduce RF exposure</a:t>
            </a:r>
            <a:endParaRPr lang="en-US" sz="2800" b="1" dirty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444500" y="1066800"/>
            <a:ext cx="829976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marR="0" lvl="0" indent="-285750">
              <a:spcAft>
                <a:spcPts val="600"/>
              </a:spcAft>
              <a:buSzPct val="111000"/>
              <a:buFont typeface="Arial" pitchFamily="34" charset="0"/>
              <a:buChar char="•"/>
              <a:tabLst>
                <a:tab pos="2948940" algn="ctr"/>
              </a:tabLst>
            </a:pPr>
            <a:r>
              <a:rPr lang="en-US" sz="1700" dirty="0" smtClean="0">
                <a:solidFill>
                  <a:prstClr val="black"/>
                </a:solidFill>
              </a:rPr>
              <a:t>In </a:t>
            </a:r>
            <a:r>
              <a:rPr lang="en-US" sz="1700" dirty="0">
                <a:solidFill>
                  <a:prstClr val="black"/>
                </a:solidFill>
              </a:rPr>
              <a:t>the </a:t>
            </a:r>
            <a:r>
              <a:rPr lang="en-US" sz="1700" dirty="0" smtClean="0">
                <a:solidFill>
                  <a:prstClr val="black"/>
                </a:solidFill>
              </a:rPr>
              <a:t>United States: </a:t>
            </a:r>
          </a:p>
          <a:p>
            <a:pPr marL="742950" lvl="1" indent="-285750">
              <a:spcAft>
                <a:spcPts val="600"/>
              </a:spcAft>
              <a:buSzPct val="111000"/>
              <a:buFont typeface="Arial" pitchFamily="34" charset="0"/>
              <a:buChar char="•"/>
              <a:tabLst>
                <a:tab pos="2948940" algn="ctr"/>
              </a:tabLst>
            </a:pPr>
            <a:r>
              <a:rPr lang="en-US" sz="1700" dirty="0" smtClean="0">
                <a:solidFill>
                  <a:prstClr val="black"/>
                </a:solidFill>
              </a:rPr>
              <a:t>The </a:t>
            </a:r>
            <a:r>
              <a:rPr lang="en-US" sz="1700" dirty="0">
                <a:solidFill>
                  <a:prstClr val="black"/>
                </a:solidFill>
              </a:rPr>
              <a:t>Collaboration for High-Performance Schools (</a:t>
            </a:r>
            <a:r>
              <a:rPr lang="en-US" sz="1700" dirty="0" smtClean="0">
                <a:solidFill>
                  <a:prstClr val="black"/>
                </a:solidFill>
              </a:rPr>
              <a:t>CHPS)</a:t>
            </a:r>
            <a:r>
              <a:rPr lang="en-US" sz="1700" baseline="30000" dirty="0" smtClean="0">
                <a:solidFill>
                  <a:prstClr val="black"/>
                </a:solidFill>
              </a:rPr>
              <a:t>1</a:t>
            </a:r>
            <a:r>
              <a:rPr lang="en-US" sz="1700" dirty="0" smtClean="0">
                <a:solidFill>
                  <a:prstClr val="black"/>
                </a:solidFill>
              </a:rPr>
              <a:t> </a:t>
            </a:r>
          </a:p>
          <a:p>
            <a:pPr marL="742950" lvl="1" indent="-285750">
              <a:spcAft>
                <a:spcPts val="600"/>
              </a:spcAft>
              <a:buSzPct val="111000"/>
              <a:buFont typeface="Arial" pitchFamily="34" charset="0"/>
              <a:buChar char="•"/>
              <a:tabLst>
                <a:tab pos="2948940" algn="ctr"/>
              </a:tabLst>
            </a:pPr>
            <a:r>
              <a:rPr lang="en-US" sz="1700" dirty="0" smtClean="0">
                <a:solidFill>
                  <a:prstClr val="black"/>
                </a:solidFill>
              </a:rPr>
              <a:t>The </a:t>
            </a:r>
            <a:r>
              <a:rPr lang="en-US" sz="1700" dirty="0">
                <a:solidFill>
                  <a:prstClr val="black"/>
                </a:solidFill>
              </a:rPr>
              <a:t>New Jersey Educational </a:t>
            </a:r>
            <a:r>
              <a:rPr lang="en-US" sz="1700" dirty="0" smtClean="0">
                <a:solidFill>
                  <a:prstClr val="black"/>
                </a:solidFill>
              </a:rPr>
              <a:t>Association</a:t>
            </a:r>
            <a:r>
              <a:rPr lang="en-US" sz="1700" baseline="30000" dirty="0" smtClean="0">
                <a:solidFill>
                  <a:prstClr val="black"/>
                </a:solidFill>
              </a:rPr>
              <a:t>2</a:t>
            </a:r>
            <a:r>
              <a:rPr lang="en-US" sz="1700" dirty="0" smtClean="0">
                <a:solidFill>
                  <a:prstClr val="black"/>
                </a:solidFill>
              </a:rPr>
              <a:t> </a:t>
            </a:r>
          </a:p>
          <a:p>
            <a:pPr marL="742950" lvl="1" indent="-285750">
              <a:spcAft>
                <a:spcPts val="600"/>
              </a:spcAft>
              <a:buSzPct val="111000"/>
              <a:buFont typeface="Arial" pitchFamily="34" charset="0"/>
              <a:buChar char="•"/>
              <a:tabLst>
                <a:tab pos="2948940" algn="ctr"/>
              </a:tabLst>
            </a:pPr>
            <a:r>
              <a:rPr lang="en-US" sz="1700" dirty="0" smtClean="0">
                <a:solidFill>
                  <a:prstClr val="black"/>
                </a:solidFill>
              </a:rPr>
              <a:t>The </a:t>
            </a:r>
            <a:r>
              <a:rPr lang="en-US" sz="1700" dirty="0">
                <a:solidFill>
                  <a:prstClr val="black"/>
                </a:solidFill>
              </a:rPr>
              <a:t>Maryland Children’s Environmental Health and Protection Advisory </a:t>
            </a:r>
            <a:r>
              <a:rPr lang="en-US" sz="1700" dirty="0" smtClean="0">
                <a:solidFill>
                  <a:prstClr val="black"/>
                </a:solidFill>
              </a:rPr>
              <a:t>Council</a:t>
            </a:r>
            <a:r>
              <a:rPr lang="en-US" sz="1700" baseline="30000" dirty="0" smtClean="0">
                <a:solidFill>
                  <a:prstClr val="black"/>
                </a:solidFill>
              </a:rPr>
              <a:t>3</a:t>
            </a:r>
          </a:p>
          <a:p>
            <a:pPr marL="742950" lvl="1" indent="-285750">
              <a:spcAft>
                <a:spcPts val="600"/>
              </a:spcAft>
              <a:buSzPct val="111000"/>
              <a:buFont typeface="Arial" pitchFamily="34" charset="0"/>
              <a:buChar char="•"/>
              <a:tabLst>
                <a:tab pos="2948940" algn="ctr"/>
              </a:tabLst>
            </a:pPr>
            <a:r>
              <a:rPr lang="en-US" sz="1700" dirty="0" smtClean="0">
                <a:solidFill>
                  <a:prstClr val="black"/>
                </a:solidFill>
              </a:rPr>
              <a:t>United Educators of San </a:t>
            </a:r>
            <a:r>
              <a:rPr lang="en-US" sz="1700" dirty="0">
                <a:solidFill>
                  <a:prstClr val="black"/>
                </a:solidFill>
              </a:rPr>
              <a:t>Francisco </a:t>
            </a:r>
            <a:r>
              <a:rPr lang="en-US" sz="1700" dirty="0" smtClean="0">
                <a:solidFill>
                  <a:prstClr val="black"/>
                </a:solidFill>
              </a:rPr>
              <a:t>(UESF)</a:t>
            </a:r>
            <a:r>
              <a:rPr lang="en-US" sz="1700" baseline="30000" dirty="0" smtClean="0">
                <a:solidFill>
                  <a:prstClr val="black"/>
                </a:solidFill>
              </a:rPr>
              <a:t>4</a:t>
            </a:r>
          </a:p>
          <a:p>
            <a:pPr marL="742950" lvl="1" indent="-285750">
              <a:spcAft>
                <a:spcPts val="600"/>
              </a:spcAft>
              <a:buSzPct val="111000"/>
              <a:buFont typeface="Arial" pitchFamily="34" charset="0"/>
              <a:buChar char="•"/>
              <a:tabLst>
                <a:tab pos="2948940" algn="ctr"/>
              </a:tabLst>
            </a:pPr>
            <a:r>
              <a:rPr lang="en-US" sz="1700" dirty="0">
                <a:solidFill>
                  <a:prstClr val="black"/>
                </a:solidFill>
              </a:rPr>
              <a:t>New York State </a:t>
            </a:r>
            <a:r>
              <a:rPr lang="en-US" sz="1700" dirty="0" smtClean="0">
                <a:solidFill>
                  <a:prstClr val="black"/>
                </a:solidFill>
              </a:rPr>
              <a:t>Teachers Union (NYSUT)</a:t>
            </a:r>
            <a:r>
              <a:rPr lang="en-US" sz="1700" baseline="30000" dirty="0">
                <a:solidFill>
                  <a:prstClr val="black"/>
                </a:solidFill>
              </a:rPr>
              <a:t> 5</a:t>
            </a:r>
            <a:endParaRPr lang="en-US" sz="17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SzPct val="111000"/>
              <a:buFont typeface="Arial" pitchFamily="34" charset="0"/>
              <a:buChar char="•"/>
              <a:tabLst>
                <a:tab pos="2948940" algn="ctr"/>
              </a:tabLst>
            </a:pPr>
            <a:r>
              <a:rPr lang="en-US" sz="1700" dirty="0" smtClean="0">
                <a:solidFill>
                  <a:prstClr val="black"/>
                </a:solidFill>
              </a:rPr>
              <a:t>France</a:t>
            </a:r>
            <a:r>
              <a:rPr lang="en-US" sz="1700" baseline="30000" dirty="0">
                <a:solidFill>
                  <a:prstClr val="black"/>
                </a:solidFill>
              </a:rPr>
              <a:t>6</a:t>
            </a:r>
            <a:r>
              <a:rPr lang="en-US" sz="1700" dirty="0" smtClean="0">
                <a:solidFill>
                  <a:prstClr val="black"/>
                </a:solidFill>
              </a:rPr>
              <a:t>, Greece</a:t>
            </a:r>
            <a:r>
              <a:rPr lang="en-US" sz="1700" baseline="30000" dirty="0">
                <a:solidFill>
                  <a:prstClr val="black"/>
                </a:solidFill>
              </a:rPr>
              <a:t>7</a:t>
            </a:r>
            <a:r>
              <a:rPr lang="en-US" sz="1700" dirty="0" smtClean="0">
                <a:solidFill>
                  <a:prstClr val="black"/>
                </a:solidFill>
              </a:rPr>
              <a:t>, Italy</a:t>
            </a:r>
            <a:r>
              <a:rPr lang="en-US" sz="1700" baseline="30000" dirty="0">
                <a:solidFill>
                  <a:prstClr val="black"/>
                </a:solidFill>
              </a:rPr>
              <a:t>8</a:t>
            </a:r>
            <a:r>
              <a:rPr lang="en-US" sz="1700" dirty="0" smtClean="0">
                <a:solidFill>
                  <a:prstClr val="black"/>
                </a:solidFill>
              </a:rPr>
              <a:t> </a:t>
            </a:r>
            <a:r>
              <a:rPr lang="en-US" sz="1700" dirty="0">
                <a:solidFill>
                  <a:prstClr val="black"/>
                </a:solidFill>
              </a:rPr>
              <a:t>and </a:t>
            </a:r>
            <a:r>
              <a:rPr lang="en-US" sz="1700" dirty="0" smtClean="0">
                <a:solidFill>
                  <a:prstClr val="black"/>
                </a:solidFill>
              </a:rPr>
              <a:t>Taiwan</a:t>
            </a:r>
            <a:r>
              <a:rPr lang="en-US" sz="1700" baseline="30000" dirty="0">
                <a:solidFill>
                  <a:prstClr val="black"/>
                </a:solidFill>
              </a:rPr>
              <a:t>9</a:t>
            </a:r>
            <a:r>
              <a:rPr lang="en-US" sz="17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SzPct val="111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The </a:t>
            </a:r>
            <a:r>
              <a:rPr lang="en-US" sz="1700" dirty="0">
                <a:solidFill>
                  <a:prstClr val="black"/>
                </a:solidFill>
              </a:rPr>
              <a:t>Ontario English Catholic Teachers Association (OECTA</a:t>
            </a:r>
            <a:r>
              <a:rPr lang="en-US" sz="1700" dirty="0" smtClean="0">
                <a:solidFill>
                  <a:prstClr val="black"/>
                </a:solidFill>
              </a:rPr>
              <a:t>)</a:t>
            </a:r>
            <a:r>
              <a:rPr lang="en-US" sz="1700" baseline="30000" dirty="0">
                <a:solidFill>
                  <a:prstClr val="black"/>
                </a:solidFill>
              </a:rPr>
              <a:t> </a:t>
            </a:r>
            <a:r>
              <a:rPr lang="en-US" sz="1700" baseline="30000" dirty="0" smtClean="0">
                <a:solidFill>
                  <a:prstClr val="black"/>
                </a:solidFill>
              </a:rPr>
              <a:t>10</a:t>
            </a:r>
            <a:endParaRPr lang="en-US" sz="17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SzPct val="111000"/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</a:rPr>
              <a:t>The Canadian Teachers' </a:t>
            </a:r>
            <a:r>
              <a:rPr lang="en-US" sz="1700" dirty="0" smtClean="0">
                <a:solidFill>
                  <a:prstClr val="black"/>
                </a:solidFill>
              </a:rPr>
              <a:t>Federation</a:t>
            </a:r>
            <a:r>
              <a:rPr lang="en-US" sz="1700" baseline="30000" dirty="0">
                <a:solidFill>
                  <a:prstClr val="black"/>
                </a:solidFill>
              </a:rPr>
              <a:t> </a:t>
            </a:r>
            <a:r>
              <a:rPr lang="en-US" sz="1700" baseline="30000" dirty="0" smtClean="0">
                <a:solidFill>
                  <a:prstClr val="black"/>
                </a:solidFill>
              </a:rPr>
              <a:t>11,12</a:t>
            </a:r>
            <a:r>
              <a:rPr lang="en-US" sz="17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SzPct val="111000"/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More </a:t>
            </a:r>
            <a:r>
              <a:rPr lang="en-US" sz="1700" dirty="0">
                <a:solidFill>
                  <a:prstClr val="black"/>
                </a:solidFill>
              </a:rPr>
              <a:t>than 40 Canadian medical doctors and a further 50 international </a:t>
            </a:r>
            <a:r>
              <a:rPr lang="en-US" sz="1700" dirty="0" smtClean="0">
                <a:solidFill>
                  <a:prstClr val="black"/>
                </a:solidFill>
              </a:rPr>
              <a:t>scientists</a:t>
            </a:r>
            <a:r>
              <a:rPr lang="en-US" sz="1700" baseline="30000" dirty="0">
                <a:solidFill>
                  <a:prstClr val="black"/>
                </a:solidFill>
              </a:rPr>
              <a:t> </a:t>
            </a:r>
            <a:endParaRPr lang="en-US" sz="1700" dirty="0">
              <a:solidFill>
                <a:prstClr val="black"/>
              </a:solidFill>
            </a:endParaRPr>
          </a:p>
          <a:p>
            <a:pPr marL="285750" marR="0" lvl="0" indent="-285750">
              <a:spcAft>
                <a:spcPts val="600"/>
              </a:spcAft>
              <a:buSzPct val="111000"/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</a:rPr>
              <a:t>Over </a:t>
            </a:r>
            <a:r>
              <a:rPr lang="en-US" sz="1700" dirty="0" smtClean="0">
                <a:solidFill>
                  <a:prstClr val="black"/>
                </a:solidFill>
              </a:rPr>
              <a:t>255 scientists </a:t>
            </a:r>
            <a:r>
              <a:rPr lang="en-US" sz="1700" dirty="0">
                <a:solidFill>
                  <a:prstClr val="black"/>
                </a:solidFill>
              </a:rPr>
              <a:t>from </a:t>
            </a:r>
            <a:r>
              <a:rPr lang="en-US" sz="1700" dirty="0" smtClean="0">
                <a:solidFill>
                  <a:prstClr val="black"/>
                </a:solidFill>
              </a:rPr>
              <a:t>44 </a:t>
            </a:r>
            <a:r>
              <a:rPr lang="en-US" sz="1700" dirty="0">
                <a:solidFill>
                  <a:prstClr val="black"/>
                </a:solidFill>
              </a:rPr>
              <a:t>nations, </a:t>
            </a:r>
            <a:r>
              <a:rPr lang="en-US" sz="1700" dirty="0" smtClean="0">
                <a:solidFill>
                  <a:prstClr val="black"/>
                </a:solidFill>
              </a:rPr>
              <a:t>appealed </a:t>
            </a:r>
            <a:r>
              <a:rPr lang="en-US" sz="1700" dirty="0">
                <a:solidFill>
                  <a:prstClr val="black"/>
                </a:solidFill>
              </a:rPr>
              <a:t>to the </a:t>
            </a:r>
            <a:r>
              <a:rPr lang="en-US" sz="1700" dirty="0" smtClean="0">
                <a:solidFill>
                  <a:prstClr val="black"/>
                </a:solidFill>
              </a:rPr>
              <a:t>UN, WHO </a:t>
            </a:r>
            <a:r>
              <a:rPr lang="en-US" sz="1700" dirty="0">
                <a:solidFill>
                  <a:prstClr val="black"/>
                </a:solidFill>
              </a:rPr>
              <a:t>and all member </a:t>
            </a:r>
            <a:r>
              <a:rPr lang="en-US" sz="1700" dirty="0" smtClean="0">
                <a:solidFill>
                  <a:prstClr val="black"/>
                </a:solidFill>
              </a:rPr>
              <a:t>States</a:t>
            </a:r>
            <a:r>
              <a:rPr lang="en-US" sz="1700" baseline="30000" dirty="0" smtClean="0">
                <a:solidFill>
                  <a:prstClr val="black"/>
                </a:solidFill>
              </a:rPr>
              <a:t>13</a:t>
            </a:r>
          </a:p>
          <a:p>
            <a:pPr marR="0" lvl="0">
              <a:spcAft>
                <a:spcPts val="600"/>
              </a:spcAft>
              <a:buSzPct val="111000"/>
            </a:pP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i="1" dirty="0">
                <a:latin typeface="Calibri"/>
                <a:ea typeface="Calibri"/>
                <a:cs typeface="Calibri"/>
              </a:rPr>
              <a:t>	</a:t>
            </a:r>
            <a:endParaRPr lang="en-US" dirty="0"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001185"/>
            <a:ext cx="371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See Appendix for reference </a:t>
            </a:r>
            <a:r>
              <a:rPr lang="en-CA" dirty="0" err="1" smtClean="0"/>
              <a:t>url’s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56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16900" cy="4267200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ClrTx/>
              <a:buNone/>
              <a:tabLst>
                <a:tab pos="457200" algn="l"/>
              </a:tabLst>
            </a:pPr>
            <a:r>
              <a:rPr lang="en-US" sz="1900" dirty="0" smtClean="0">
                <a:latin typeface="Calibri"/>
                <a:ea typeface="Calibri"/>
                <a:cs typeface="Times New Roman"/>
              </a:rPr>
              <a:t>There 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has been </a:t>
            </a:r>
            <a:r>
              <a:rPr lang="en-US" sz="1900" u="sng" dirty="0">
                <a:latin typeface="Calibri"/>
                <a:ea typeface="Calibri"/>
                <a:cs typeface="Times New Roman"/>
              </a:rPr>
              <a:t>no health safety testing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 on </a:t>
            </a:r>
            <a:r>
              <a:rPr lang="en-US" sz="1900" dirty="0" smtClean="0">
                <a:latin typeface="Calibri"/>
                <a:ea typeface="Calibri"/>
                <a:cs typeface="Times New Roman"/>
              </a:rPr>
              <a:t>5G’s long term effects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Tx/>
              <a:buNone/>
              <a:tabLst>
                <a:tab pos="457200" algn="l"/>
              </a:tabLst>
            </a:pPr>
            <a:r>
              <a:rPr lang="en-US" sz="1900" dirty="0" smtClean="0">
                <a:latin typeface="Calibri"/>
                <a:ea typeface="Calibri"/>
                <a:cs typeface="Times New Roman"/>
              </a:rPr>
              <a:t>Wireless 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5G will cause more </a:t>
            </a:r>
            <a:r>
              <a:rPr lang="en-US" sz="1900" u="sng" dirty="0">
                <a:latin typeface="Calibri"/>
                <a:ea typeface="Calibri"/>
                <a:cs typeface="Times New Roman"/>
              </a:rPr>
              <a:t>immediate health effects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900" dirty="0" smtClean="0">
                <a:latin typeface="Calibri"/>
                <a:ea typeface="Calibri"/>
                <a:cs typeface="Times New Roman"/>
              </a:rPr>
              <a:t>on 3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% </a:t>
            </a:r>
            <a:r>
              <a:rPr lang="en-US" sz="1900" dirty="0" smtClean="0">
                <a:latin typeface="Calibri"/>
                <a:ea typeface="Calibri"/>
                <a:cs typeface="Times New Roman"/>
              </a:rPr>
              <a:t>to 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10% of </a:t>
            </a:r>
            <a:r>
              <a:rPr lang="en-CA" sz="1900" dirty="0" smtClean="0">
                <a:latin typeface="Calibri"/>
                <a:ea typeface="Calibri"/>
                <a:cs typeface="Times New Roman"/>
              </a:rPr>
              <a:t>people.</a:t>
            </a:r>
            <a:endParaRPr lang="en-CA" sz="19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Tx/>
              <a:buNone/>
              <a:tabLst>
                <a:tab pos="457200" algn="l"/>
              </a:tabLst>
            </a:pPr>
            <a:r>
              <a:rPr lang="en-US" sz="1900" dirty="0" smtClean="0">
                <a:latin typeface="Calibri"/>
                <a:ea typeface="Calibri"/>
                <a:cs typeface="Times New Roman"/>
              </a:rPr>
              <a:t>Wireless 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technologies </a:t>
            </a:r>
            <a:r>
              <a:rPr lang="en-US" sz="1900" u="sng" dirty="0">
                <a:latin typeface="Calibri"/>
                <a:ea typeface="Calibri"/>
                <a:cs typeface="Times New Roman"/>
              </a:rPr>
              <a:t>impact wildlife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: </a:t>
            </a:r>
            <a:r>
              <a:rPr lang="en-US" sz="1900" dirty="0" smtClean="0">
                <a:latin typeface="Calibri"/>
                <a:ea typeface="Calibri"/>
                <a:cs typeface="Times New Roman"/>
              </a:rPr>
              <a:t>birds, </a:t>
            </a:r>
            <a:r>
              <a:rPr lang="en-US" sz="1900" dirty="0" smtClean="0">
                <a:latin typeface="Calibri"/>
                <a:ea typeface="Calibri"/>
                <a:cs typeface="Times New Roman"/>
              </a:rPr>
              <a:t>pollinators 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and </a:t>
            </a:r>
            <a:r>
              <a:rPr lang="en-US" sz="1900" b="1" u="sng" dirty="0">
                <a:latin typeface="Calibri"/>
                <a:ea typeface="Calibri"/>
                <a:cs typeface="Times New Roman"/>
              </a:rPr>
              <a:t>plants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. </a:t>
            </a:r>
            <a:endParaRPr lang="en-CA" sz="19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Tx/>
              <a:buNone/>
              <a:tabLst>
                <a:tab pos="457200" algn="l"/>
              </a:tabLst>
            </a:pPr>
            <a:r>
              <a:rPr lang="en-US" sz="1900" u="sng" dirty="0">
                <a:latin typeface="Calibri"/>
                <a:ea typeface="Calibri"/>
                <a:cs typeface="Times New Roman"/>
              </a:rPr>
              <a:t>Climate change and pollution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 will be considerably impacted by wireless 5G.  </a:t>
            </a:r>
            <a:endParaRPr lang="en-CA" sz="19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Tx/>
              <a:buNone/>
              <a:tabLst>
                <a:tab pos="457200" algn="l"/>
              </a:tabLst>
            </a:pPr>
            <a:r>
              <a:rPr lang="en-US" sz="1900" u="sng" dirty="0">
                <a:latin typeface="Calibri"/>
                <a:ea typeface="Calibri"/>
                <a:cs typeface="Times New Roman"/>
              </a:rPr>
              <a:t>Risk to personal and business privacy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 will increase with 5G wireless networks</a:t>
            </a:r>
            <a:r>
              <a:rPr lang="en-US" sz="19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Tx/>
              <a:buNone/>
              <a:tabLst>
                <a:tab pos="457200" algn="l"/>
              </a:tabLst>
            </a:pPr>
            <a:r>
              <a:rPr lang="en-US" sz="1900" dirty="0" smtClean="0">
                <a:latin typeface="Calibri"/>
                <a:ea typeface="Calibri"/>
                <a:cs typeface="Times New Roman"/>
              </a:rPr>
              <a:t>The </a:t>
            </a:r>
            <a:r>
              <a:rPr lang="en-US" sz="1900" u="sng" dirty="0">
                <a:latin typeface="Calibri"/>
                <a:ea typeface="Calibri"/>
                <a:cs typeface="Times New Roman"/>
              </a:rPr>
              <a:t>economic burden </a:t>
            </a:r>
            <a:r>
              <a:rPr lang="en-US" sz="1900" dirty="0">
                <a:latin typeface="Calibri"/>
                <a:ea typeface="Calibri"/>
                <a:cs typeface="Times New Roman"/>
              </a:rPr>
              <a:t>of </a:t>
            </a:r>
            <a:r>
              <a:rPr lang="en-US" sz="1900" dirty="0" smtClean="0">
                <a:latin typeface="Calibri"/>
                <a:ea typeface="Calibri"/>
                <a:cs typeface="Times New Roman"/>
              </a:rPr>
              <a:t>5G has not been adequately evaluated.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ClrTx/>
              <a:buNone/>
              <a:tabLst>
                <a:tab pos="457200" algn="l"/>
              </a:tabLst>
            </a:pPr>
            <a:r>
              <a:rPr lang="en-US" sz="1900" u="sng" dirty="0" smtClean="0">
                <a:latin typeface="Calibri"/>
                <a:ea typeface="Calibri"/>
                <a:cs typeface="Times New Roman"/>
              </a:rPr>
              <a:t>Weather </a:t>
            </a:r>
            <a:r>
              <a:rPr lang="en-US" sz="1900" u="sng" dirty="0">
                <a:latin typeface="Calibri"/>
                <a:ea typeface="Calibri"/>
                <a:cs typeface="Times New Roman"/>
              </a:rPr>
              <a:t>forecast </a:t>
            </a:r>
            <a:r>
              <a:rPr lang="en-US" sz="1900" u="sng" dirty="0" smtClean="0">
                <a:latin typeface="Calibri"/>
                <a:ea typeface="Calibri"/>
                <a:cs typeface="Times New Roman"/>
              </a:rPr>
              <a:t>accuracy </a:t>
            </a:r>
            <a:r>
              <a:rPr lang="en-US" sz="1900" dirty="0" smtClean="0">
                <a:latin typeface="Calibri"/>
                <a:ea typeface="Calibri"/>
                <a:cs typeface="Times New Roman"/>
              </a:rPr>
              <a:t>can be impacted by 5G satellite interference.  </a:t>
            </a:r>
            <a:endParaRPr lang="en-US" sz="19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Tx/>
              <a:buFont typeface="+mj-lt"/>
              <a:buAutoNum type="arabicPeriod"/>
              <a:tabLst>
                <a:tab pos="457200" algn="l"/>
              </a:tabLst>
            </a:pPr>
            <a:endParaRPr lang="en-CA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52400" y="1397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00" dirty="0" smtClean="0"/>
              <a:t>Other Concerns with Wireless 5G</a:t>
            </a:r>
            <a:endParaRPr lang="en-US" altLang="en-US" sz="3000" b="0" dirty="0"/>
          </a:p>
        </p:txBody>
      </p:sp>
    </p:spTree>
    <p:extLst>
      <p:ext uri="{BB962C8B-B14F-4D97-AF65-F5344CB8AC3E}">
        <p14:creationId xmlns:p14="http://schemas.microsoft.com/office/powerpoint/2010/main" val="232878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xmlns="" id="{2BC04A20-674F-B64A-A18D-3C61238C8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0"/>
            <a:ext cx="7021909" cy="720725"/>
          </a:xfrm>
        </p:spPr>
        <p:txBody>
          <a:bodyPr/>
          <a:lstStyle/>
          <a:p>
            <a:pPr eaLnBrk="1" hangingPunct="1"/>
            <a:r>
              <a:rPr lang="en-CA" altLang="en-US" sz="3400" b="1" dirty="0" smtClean="0">
                <a:solidFill>
                  <a:schemeClr val="tx1"/>
                </a:solidFill>
              </a:rPr>
              <a:t>North America’s </a:t>
            </a:r>
            <a:r>
              <a:rPr lang="en-CA" altLang="en-US" sz="3400" b="1" dirty="0">
                <a:solidFill>
                  <a:schemeClr val="tx1"/>
                </a:solidFill>
              </a:rPr>
              <a:t>Abysmal Track Record </a:t>
            </a:r>
            <a:endParaRPr lang="en-US" altLang="en-US" sz="3400" b="1" dirty="0">
              <a:solidFill>
                <a:schemeClr val="tx1"/>
              </a:solidFill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xmlns="" id="{47046A48-8CD9-7E46-A64D-0CB9AA29C1A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" y="838200"/>
            <a:ext cx="7162800" cy="3816424"/>
          </a:xfrm>
        </p:spPr>
        <p:txBody>
          <a:bodyPr/>
          <a:lstStyle/>
          <a:p>
            <a:pPr marL="666750" lvl="2" indent="0" eaLnBrk="1" hangingPunct="1">
              <a:buClrTx/>
              <a:buNone/>
              <a:tabLst>
                <a:tab pos="4703763" algn="l"/>
              </a:tabLst>
              <a:defRPr/>
            </a:pPr>
            <a:r>
              <a:rPr lang="en-US" sz="1900" dirty="0"/>
              <a:t>Asbestos	Bisphenol-A (BPA)</a:t>
            </a:r>
          </a:p>
          <a:p>
            <a:pPr marL="666750" lvl="2" indent="0" eaLnBrk="1" hangingPunct="1">
              <a:buClrTx/>
              <a:buNone/>
              <a:tabLst>
                <a:tab pos="4703763" algn="l"/>
              </a:tabLst>
              <a:defRPr/>
            </a:pPr>
            <a:r>
              <a:rPr lang="en-US" sz="1900" dirty="0"/>
              <a:t>Cigarette smoking	Thalidomide</a:t>
            </a:r>
          </a:p>
          <a:p>
            <a:pPr marL="666750" lvl="2" indent="0" eaLnBrk="1" hangingPunct="1">
              <a:buClrTx/>
              <a:buNone/>
              <a:tabLst>
                <a:tab pos="4703763" algn="l"/>
              </a:tabLst>
              <a:defRPr/>
            </a:pPr>
            <a:r>
              <a:rPr lang="en-US" sz="1900" dirty="0"/>
              <a:t>Urea formaldehyde insulation	Flame retardants</a:t>
            </a:r>
          </a:p>
          <a:p>
            <a:pPr marL="666750" lvl="2" indent="0" eaLnBrk="1" hangingPunct="1">
              <a:buClrTx/>
              <a:buNone/>
              <a:tabLst>
                <a:tab pos="4703763" algn="l"/>
              </a:tabLst>
              <a:defRPr/>
            </a:pPr>
            <a:r>
              <a:rPr lang="en-US" sz="1900" dirty="0"/>
              <a:t>Lead	Mercury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300"/>
              </a:spcAft>
              <a:buClrTx/>
              <a:buNone/>
              <a:defRPr/>
            </a:pPr>
            <a:endParaRPr lang="en-US" sz="2000" dirty="0" smtClean="0">
              <a:latin typeface="+mj-lt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dirty="0" smtClean="0">
                <a:latin typeface="+mj-lt"/>
              </a:rPr>
              <a:t>Concrete </a:t>
            </a:r>
            <a:r>
              <a:rPr lang="en-US" sz="2000" dirty="0">
                <a:latin typeface="+mj-lt"/>
              </a:rPr>
              <a:t>action was not taken until </a:t>
            </a:r>
            <a:endParaRPr lang="en-US" sz="2000" dirty="0" smtClean="0">
              <a:latin typeface="+mj-lt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u="sng" dirty="0" smtClean="0">
                <a:latin typeface="+mj-lt"/>
              </a:rPr>
              <a:t>decades </a:t>
            </a:r>
            <a:r>
              <a:rPr lang="en-US" sz="2000" u="sng" dirty="0">
                <a:latin typeface="+mj-lt"/>
              </a:rPr>
              <a:t>after</a:t>
            </a:r>
            <a:r>
              <a:rPr lang="en-US" sz="2000" dirty="0">
                <a:latin typeface="+mj-lt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dirty="0">
                <a:latin typeface="+mj-lt"/>
              </a:rPr>
              <a:t>the original science showing harm was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dirty="0">
                <a:latin typeface="+mj-lt"/>
              </a:rPr>
              <a:t>peer reviewed and published.</a:t>
            </a:r>
          </a:p>
          <a:p>
            <a:pPr marL="668337" lvl="2" indent="0" eaLnBrk="1" hangingPunct="1">
              <a:spcBef>
                <a:spcPts val="600"/>
              </a:spcBef>
              <a:spcAft>
                <a:spcPts val="300"/>
              </a:spcAft>
              <a:buClrTx/>
              <a:buNone/>
              <a:defRPr/>
            </a:pPr>
            <a:endParaRPr lang="en-CA" sz="2000" dirty="0" smtClean="0"/>
          </a:p>
          <a:p>
            <a:pPr marL="668337" lvl="2" indent="0" eaLnBrk="1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dirty="0"/>
              <a:t>“Health Canada's Food Directorate has concluded that the current dietary exposure to BPA through food packaging uses is not expected to pose a health risk to the general population including newborns and infants” </a:t>
            </a:r>
            <a:r>
              <a:rPr lang="en-US" sz="2000" dirty="0" smtClean="0"/>
              <a:t>1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668337" lvl="2" indent="0" eaLnBrk="1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000" dirty="0" smtClean="0">
              <a:latin typeface="+mj-lt"/>
            </a:endParaRPr>
          </a:p>
          <a:p>
            <a:pPr marL="668337" lvl="2" indent="0" eaLnBrk="1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aseline="52000" dirty="0" smtClean="0"/>
              <a:t>1</a:t>
            </a:r>
            <a:r>
              <a:rPr lang="en-US" sz="2000" baseline="30000" dirty="0" smtClean="0"/>
              <a:t>https</a:t>
            </a:r>
            <a:r>
              <a:rPr lang="en-US" sz="2000" baseline="30000" dirty="0"/>
              <a:t>://www.canada.ca/en/health-canada/services/food-nutrition/food-safety/packaging-materials/bisphenol.html </a:t>
            </a:r>
          </a:p>
          <a:p>
            <a:pPr marL="668337" lvl="2" indent="0" eaLnBrk="1" hangingPunct="1">
              <a:spcBef>
                <a:spcPts val="600"/>
              </a:spcBef>
              <a:spcAft>
                <a:spcPts val="300"/>
              </a:spcAft>
              <a:buClrTx/>
              <a:buNone/>
              <a:defRPr/>
            </a:pPr>
            <a:endParaRPr lang="en-US" sz="2000" dirty="0" smtClean="0">
              <a:latin typeface="+mj-lt"/>
            </a:endParaRPr>
          </a:p>
          <a:p>
            <a:pPr marL="668337" lvl="2" indent="0" eaLnBrk="1" hangingPunct="1">
              <a:buClrTx/>
              <a:buFont typeface="Wingdings 2" pitchFamily="18" charset="2"/>
              <a:buNone/>
              <a:defRPr/>
            </a:pPr>
            <a:r>
              <a:rPr lang="en-US" sz="1200" dirty="0" smtClean="0">
                <a:latin typeface="+mj-lt"/>
              </a:rPr>
              <a:t> </a:t>
            </a:r>
            <a:endParaRPr lang="en-US" sz="1200" dirty="0">
              <a:latin typeface="+mj-lt"/>
            </a:endParaRPr>
          </a:p>
          <a:p>
            <a:pPr lvl="2" eaLnBrk="1" hangingPunct="1">
              <a:buFont typeface="Wingdings 2" pitchFamily="18" charset="2"/>
              <a:buChar char=""/>
              <a:defRPr/>
            </a:pPr>
            <a:endParaRPr lang="en-US" sz="700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54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"/>
          <p:cNvSpPr>
            <a:spLocks noGrp="1"/>
          </p:cNvSpPr>
          <p:nvPr>
            <p:ph type="title"/>
          </p:nvPr>
        </p:nvSpPr>
        <p:spPr>
          <a:xfrm>
            <a:off x="304800" y="0"/>
            <a:ext cx="8421182" cy="60447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Suggested Actions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534987" y="791537"/>
            <a:ext cx="8299765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Continue your personal education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Investigate methods to reduce radiation levels within schools</a:t>
            </a: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</a:rPr>
              <a:t>Linbrook</a:t>
            </a:r>
            <a:r>
              <a:rPr lang="en-US" sz="1600" dirty="0" smtClean="0">
                <a:solidFill>
                  <a:prstClr val="black"/>
                </a:solidFill>
              </a:rPr>
              <a:t> School, Oakville, ON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sz="1600" i="1" dirty="0"/>
              <a:t>Building science and radiofrequency radiation: What makes smart and healthy </a:t>
            </a:r>
            <a:r>
              <a:rPr lang="en-CA" sz="1600" i="1" dirty="0" smtClean="0"/>
              <a:t>buildings</a:t>
            </a:r>
            <a:r>
              <a:rPr lang="en-CA" sz="1600" i="1" baseline="30000" dirty="0" smtClean="0"/>
              <a:t>1</a:t>
            </a:r>
            <a:r>
              <a:rPr lang="en-CA" sz="1600" i="1" dirty="0" smtClean="0"/>
              <a:t>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Collaborative for High Performance Schools (</a:t>
            </a:r>
            <a:r>
              <a:rPr lang="en-US" sz="1600" dirty="0" smtClean="0"/>
              <a:t>CHPS)</a:t>
            </a:r>
            <a:r>
              <a:rPr lang="en-CA" sz="1600" i="1" baseline="30000" dirty="0"/>
              <a:t> </a:t>
            </a:r>
            <a:r>
              <a:rPr lang="en-CA" sz="1600" i="1" baseline="30000" dirty="0" smtClean="0"/>
              <a:t>2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New Jersey Educational </a:t>
            </a:r>
            <a:r>
              <a:rPr lang="en-US" sz="1600" dirty="0" smtClean="0"/>
              <a:t>Association</a:t>
            </a:r>
            <a:r>
              <a:rPr lang="en-US" sz="1600" baseline="30000" dirty="0" smtClean="0"/>
              <a:t>3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Maryland </a:t>
            </a:r>
            <a:r>
              <a:rPr lang="en-US" sz="1600" dirty="0"/>
              <a:t>Children's Environmental Health and Protection Advisory </a:t>
            </a:r>
            <a:r>
              <a:rPr lang="en-US" sz="1600" dirty="0" smtClean="0"/>
              <a:t>Council</a:t>
            </a:r>
            <a:r>
              <a:rPr lang="en-US" sz="1600" baseline="30000" dirty="0" smtClean="0"/>
              <a:t>4</a:t>
            </a:r>
            <a:endParaRPr lang="en-CA" sz="1600" baseline="30000" dirty="0"/>
          </a:p>
          <a:p>
            <a:pPr lvl="1">
              <a:spcAft>
                <a:spcPts val="600"/>
              </a:spcAft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All new schools and/or major renovations should rough-in hard wiring </a:t>
            </a:r>
            <a:r>
              <a:rPr lang="en-US" dirty="0" smtClean="0">
                <a:solidFill>
                  <a:prstClr val="black"/>
                </a:solidFill>
              </a:rPr>
              <a:t>throughout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Educate students, teachers, parents and staff how to provide </a:t>
            </a:r>
            <a:r>
              <a:rPr lang="en-US" dirty="0">
                <a:solidFill>
                  <a:prstClr val="black"/>
                </a:solidFill>
              </a:rPr>
              <a:t>a safe environment at home to allow for rejuvenation and </a:t>
            </a:r>
            <a:r>
              <a:rPr lang="en-US" dirty="0" smtClean="0">
                <a:solidFill>
                  <a:prstClr val="black"/>
                </a:solidFill>
              </a:rPr>
              <a:t>repair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Support our concerns with town Councillors re 5G towers and antennas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1668" y="5752723"/>
            <a:ext cx="5486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/>
            <a:r>
              <a:rPr lang="en-US" sz="1400" baseline="30000" dirty="0" smtClean="0"/>
              <a:t>1</a:t>
            </a:r>
            <a:r>
              <a:rPr lang="en-US" dirty="0" smtClean="0"/>
              <a:t> </a:t>
            </a:r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www.sciencedirect.com/science/article/pii/S0360132319305347?via%3Dihub</a:t>
            </a:r>
            <a:endParaRPr lang="en-US" sz="1000" dirty="0" smtClean="0"/>
          </a:p>
          <a:p>
            <a:pPr marL="114300" indent="-114300"/>
            <a:r>
              <a:rPr lang="en-US" sz="1400" baseline="30000" dirty="0"/>
              <a:t>2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chps.net/us-chps-criteria</a:t>
            </a:r>
            <a:r>
              <a:rPr lang="en-US" sz="1000" dirty="0" smtClean="0"/>
              <a:t> </a:t>
            </a:r>
          </a:p>
          <a:p>
            <a:pPr marL="114300" indent="-114300"/>
            <a:r>
              <a:rPr lang="en-US" sz="1400" baseline="30000" dirty="0"/>
              <a:t>3</a:t>
            </a:r>
            <a:r>
              <a:rPr lang="en-US" sz="1000" dirty="0"/>
              <a:t> </a:t>
            </a:r>
            <a:r>
              <a:rPr lang="en-US" sz="1000" dirty="0">
                <a:hlinkClick r:id="rId5"/>
              </a:rPr>
              <a:t>https://www.njea.org/minimize-health-risks-from-electronic-devices</a:t>
            </a:r>
            <a:r>
              <a:rPr lang="en-US" sz="1000" dirty="0" smtClean="0">
                <a:hlinkClick r:id="rId5"/>
              </a:rPr>
              <a:t>/</a:t>
            </a:r>
            <a:r>
              <a:rPr lang="en-US" sz="1000" dirty="0" smtClean="0"/>
              <a:t> </a:t>
            </a:r>
          </a:p>
          <a:p>
            <a:pPr marL="114300" indent="-114300"/>
            <a:r>
              <a:rPr lang="en-US" sz="1400" baseline="30000" dirty="0"/>
              <a:t>4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6"/>
              </a:rPr>
              <a:t>https</a:t>
            </a:r>
            <a:r>
              <a:rPr lang="en-US" sz="1000" dirty="0">
                <a:hlinkClick r:id="rId6"/>
              </a:rPr>
              <a:t>://</a:t>
            </a:r>
            <a:r>
              <a:rPr lang="en-US" sz="1000" dirty="0" smtClean="0">
                <a:hlinkClick r:id="rId6"/>
              </a:rPr>
              <a:t>phpa.health.maryland.gov/OEHFP/EH/Pages/WiFiCEHPAC.aspx</a:t>
            </a:r>
            <a:r>
              <a:rPr lang="en-US" sz="1000" dirty="0" smtClean="0"/>
              <a:t>    </a:t>
            </a:r>
          </a:p>
          <a:p>
            <a:pPr marL="114300" indent="-114300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54214"/>
            <a:ext cx="14446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13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0013D91D-E6FF-514B-BFEF-8F0007C4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2636912"/>
            <a:ext cx="2952750" cy="1143000"/>
          </a:xfrm>
        </p:spPr>
        <p:txBody>
          <a:bodyPr/>
          <a:lstStyle/>
          <a:p>
            <a:r>
              <a:rPr lang="en-US" altLang="en-US" dirty="0"/>
              <a:t>Appendix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0C4572-2971-4845-865C-CFDA2B5A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1185"/>
            <a:ext cx="1192213" cy="7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60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98169533B7F46BC951912322D71D7" ma:contentTypeVersion="0" ma:contentTypeDescription="Create a new document." ma:contentTypeScope="" ma:versionID="02a68d56a4b54d1b4d5bbd410273f5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aa7feeb3a93eb041bf2c7c1e0bed8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C66C7-9C16-4D8C-9A2A-840D9622A9A1}"/>
</file>

<file path=customXml/itemProps2.xml><?xml version="1.0" encoding="utf-8"?>
<ds:datastoreItem xmlns:ds="http://schemas.openxmlformats.org/officeDocument/2006/customXml" ds:itemID="{90130C0B-5E38-4BD9-AB08-F6EEA995E277}"/>
</file>

<file path=customXml/itemProps3.xml><?xml version="1.0" encoding="utf-8"?>
<ds:datastoreItem xmlns:ds="http://schemas.openxmlformats.org/officeDocument/2006/customXml" ds:itemID="{909DADAB-816F-4E7B-9601-8263792C1FA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32492</TotalTime>
  <Words>2302</Words>
  <Application>Microsoft Office PowerPoint</Application>
  <PresentationFormat>On-screen Show (4:3)</PresentationFormat>
  <Paragraphs>343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1_Default Design</vt:lpstr>
      <vt:lpstr>Flow</vt:lpstr>
      <vt:lpstr>1_Flow</vt:lpstr>
      <vt:lpstr>3_Flow</vt:lpstr>
      <vt:lpstr>2_Flow</vt:lpstr>
      <vt:lpstr>   Qualicum School District   Board Trustees    Frank Clegg Chairman and CEO Canadians for Safe Technology</vt:lpstr>
      <vt:lpstr>Bio and Organization’s Focus</vt:lpstr>
      <vt:lpstr>Health Effects from wireless radiation</vt:lpstr>
      <vt:lpstr>PowerPoint Presentation</vt:lpstr>
      <vt:lpstr>Legislation and Recommendations to reduce RF exposure</vt:lpstr>
      <vt:lpstr>PowerPoint Presentation</vt:lpstr>
      <vt:lpstr>North America’s Abysmal Track Record </vt:lpstr>
      <vt:lpstr>Suggested Actions</vt:lpstr>
      <vt:lpstr>Appendix</vt:lpstr>
      <vt:lpstr>Legislation and Recommendations - references</vt:lpstr>
      <vt:lpstr> Protect Yourself and Your Family</vt:lpstr>
      <vt:lpstr>PowerPoint Presentation</vt:lpstr>
      <vt:lpstr>PowerPoint Presentation</vt:lpstr>
      <vt:lpstr>PowerPoint Presentation</vt:lpstr>
      <vt:lpstr>Safety Code 6</vt:lpstr>
      <vt:lpstr>PowerPoint Presentation</vt:lpstr>
      <vt:lpstr>PowerPoint Presentation</vt:lpstr>
      <vt:lpstr>The Precautionary Principle</vt:lpstr>
      <vt:lpstr>PowerPoint Presentation</vt:lpstr>
      <vt:lpstr>Actual Use vs. Tested Emissions</vt:lpstr>
      <vt:lpstr>PowerPoint Presentation</vt:lpstr>
      <vt:lpstr>Filling in THE Gaps: Numerous Human Studies Plus … Two large Animal research programs show cancers with RFR</vt:lpstr>
      <vt:lpstr>PowerPoint Presentation</vt:lpstr>
      <vt:lpstr>PowerPoint Presentation</vt:lpstr>
      <vt:lpstr>PowerPoint Presentation</vt:lpstr>
      <vt:lpstr>Insurance Industry Concerns</vt:lpstr>
      <vt:lpstr>Challenging the Business Case of Wireless Solutions</vt:lpstr>
      <vt:lpstr>A Wireless Network is Not Better</vt:lpstr>
    </vt:vector>
  </TitlesOfParts>
  <Company>ODON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</dc:creator>
  <cp:lastModifiedBy>frank clegg</cp:lastModifiedBy>
  <cp:revision>683</cp:revision>
  <dcterms:created xsi:type="dcterms:W3CDTF">2014-02-08T19:33:11Z</dcterms:created>
  <dcterms:modified xsi:type="dcterms:W3CDTF">2021-09-27T19:03:53Z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0x0101000B998169533B7F46BC951912322D71D7</vt:lpwstr>
  </property>
</Properties>
</file>